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0" r:id="rId10"/>
    <p:sldId id="271" r:id="rId11"/>
    <p:sldId id="273" r:id="rId12"/>
    <p:sldId id="274" r:id="rId13"/>
    <p:sldId id="275" r:id="rId14"/>
    <p:sldId id="272" r:id="rId15"/>
    <p:sldId id="278" r:id="rId16"/>
    <p:sldId id="277" r:id="rId17"/>
    <p:sldId id="282" r:id="rId18"/>
    <p:sldId id="283" r:id="rId19"/>
    <p:sldId id="284" r:id="rId20"/>
    <p:sldId id="276" r:id="rId21"/>
    <p:sldId id="279" r:id="rId22"/>
    <p:sldId id="280" r:id="rId23"/>
    <p:sldId id="286" r:id="rId24"/>
    <p:sldId id="285" r:id="rId25"/>
    <p:sldId id="287" r:id="rId26"/>
    <p:sldId id="288" r:id="rId27"/>
    <p:sldId id="289" r:id="rId28"/>
    <p:sldId id="292" r:id="rId29"/>
    <p:sldId id="293" r:id="rId30"/>
    <p:sldId id="290" r:id="rId31"/>
    <p:sldId id="291" r:id="rId32"/>
    <p:sldId id="294" r:id="rId33"/>
    <p:sldId id="295" r:id="rId34"/>
    <p:sldId id="296" r:id="rId35"/>
    <p:sldId id="297" r:id="rId36"/>
    <p:sldId id="281" r:id="rId37"/>
  </p:sldIdLst>
  <p:sldSz cx="10693400" cy="7562850"/>
  <p:notesSz cx="10693400" cy="7562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354" y="51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C2166-E80E-45FD-93C5-BEE60F631D8D}" type="datetimeFigureOut">
              <a:rPr lang="en-GB" smtClean="0"/>
              <a:t>16/05/2019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0B5C8-9A4E-4CD7-9C1D-44AD305B46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270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39AC2-EC30-407A-9886-4EE3F548B4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97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39AC2-EC30-407A-9886-4EE3F548B4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66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20302"/>
                </a:solidFill>
                <a:latin typeface="DIN Light"/>
                <a:cs typeface="DIN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20302"/>
                </a:solidFill>
                <a:latin typeface="DIN Light"/>
                <a:cs typeface="DIN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736193"/>
            <a:ext cx="7961630" cy="567055"/>
          </a:xfrm>
          <a:custGeom>
            <a:avLst/>
            <a:gdLst/>
            <a:ahLst/>
            <a:cxnLst/>
            <a:rect l="l" t="t" r="r" b="b"/>
            <a:pathLst>
              <a:path w="7961630" h="567055">
                <a:moveTo>
                  <a:pt x="0" y="566927"/>
                </a:moveTo>
                <a:lnTo>
                  <a:pt x="7961185" y="566927"/>
                </a:lnTo>
                <a:lnTo>
                  <a:pt x="7961185" y="0"/>
                </a:lnTo>
                <a:lnTo>
                  <a:pt x="0" y="0"/>
                </a:lnTo>
                <a:lnTo>
                  <a:pt x="0" y="5669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734978"/>
            <a:ext cx="455295" cy="567055"/>
          </a:xfrm>
          <a:custGeom>
            <a:avLst/>
            <a:gdLst/>
            <a:ahLst/>
            <a:cxnLst/>
            <a:rect l="l" t="t" r="r" b="b"/>
            <a:pathLst>
              <a:path w="455295" h="567055">
                <a:moveTo>
                  <a:pt x="455218" y="0"/>
                </a:moveTo>
                <a:lnTo>
                  <a:pt x="0" y="341795"/>
                </a:lnTo>
                <a:lnTo>
                  <a:pt x="0" y="566940"/>
                </a:lnTo>
                <a:lnTo>
                  <a:pt x="455218" y="566940"/>
                </a:lnTo>
                <a:lnTo>
                  <a:pt x="4552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20302"/>
                </a:solidFill>
                <a:latin typeface="DIN Light"/>
                <a:cs typeface="DIN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81301" y="1841458"/>
            <a:ext cx="2778760" cy="238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020302"/>
                </a:solidFill>
                <a:latin typeface="DIN Light"/>
                <a:cs typeface="DIN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74001" y="1871769"/>
            <a:ext cx="9145397" cy="4788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3.png"/><Relationship Id="rId4" Type="http://schemas.openxmlformats.org/officeDocument/2006/relationships/image" Target="../media/image10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g"/><Relationship Id="rId3" Type="http://schemas.openxmlformats.org/officeDocument/2006/relationships/hyperlink" Target="mailto:akram.ahmadi@iaaae.org" TargetMode="External"/><Relationship Id="rId7" Type="http://schemas.openxmlformats.org/officeDocument/2006/relationships/hyperlink" Target="mailto:fida.haque@iaaae.org" TargetMode="External"/><Relationship Id="rId12" Type="http://schemas.openxmlformats.org/officeDocument/2006/relationships/image" Target="../media/image133.pn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g"/><Relationship Id="rId11" Type="http://schemas.openxmlformats.org/officeDocument/2006/relationships/image" Target="../media/image132.png"/><Relationship Id="rId5" Type="http://schemas.openxmlformats.org/officeDocument/2006/relationships/hyperlink" Target="mailto:kahlidkareem@iaaae.org" TargetMode="External"/><Relationship Id="rId10" Type="http://schemas.openxmlformats.org/officeDocument/2006/relationships/image" Target="../media/image131.png"/><Relationship Id="rId4" Type="http://schemas.openxmlformats.org/officeDocument/2006/relationships/image" Target="../media/image128.jpg"/><Relationship Id="rId9" Type="http://schemas.openxmlformats.org/officeDocument/2006/relationships/hyperlink" Target="mailto:info@iaaae.or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7.png"/><Relationship Id="rId39" Type="http://schemas.openxmlformats.org/officeDocument/2006/relationships/image" Target="../media/image48.png"/><Relationship Id="rId21" Type="http://schemas.openxmlformats.org/officeDocument/2006/relationships/image" Target="../media/image31.png"/><Relationship Id="rId34" Type="http://schemas.openxmlformats.org/officeDocument/2006/relationships/image" Target="../media/image43.png"/><Relationship Id="rId42" Type="http://schemas.openxmlformats.org/officeDocument/2006/relationships/image" Target="../media/image51.png"/><Relationship Id="rId47" Type="http://schemas.openxmlformats.org/officeDocument/2006/relationships/image" Target="../media/image56.png"/><Relationship Id="rId50" Type="http://schemas.openxmlformats.org/officeDocument/2006/relationships/image" Target="../media/image59.png"/><Relationship Id="rId55" Type="http://schemas.openxmlformats.org/officeDocument/2006/relationships/image" Target="../media/image64.png"/><Relationship Id="rId63" Type="http://schemas.openxmlformats.org/officeDocument/2006/relationships/image" Target="../media/image72.png"/><Relationship Id="rId68" Type="http://schemas.openxmlformats.org/officeDocument/2006/relationships/image" Target="../media/image77.pn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6" Type="http://schemas.openxmlformats.org/officeDocument/2006/relationships/image" Target="../media/image26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32" Type="http://schemas.openxmlformats.org/officeDocument/2006/relationships/image" Target="../media/image41.png"/><Relationship Id="rId37" Type="http://schemas.openxmlformats.org/officeDocument/2006/relationships/image" Target="../media/image46.png"/><Relationship Id="rId40" Type="http://schemas.openxmlformats.org/officeDocument/2006/relationships/image" Target="../media/image49.png"/><Relationship Id="rId45" Type="http://schemas.openxmlformats.org/officeDocument/2006/relationships/image" Target="../media/image54.png"/><Relationship Id="rId53" Type="http://schemas.openxmlformats.org/officeDocument/2006/relationships/image" Target="../media/image62.png"/><Relationship Id="rId58" Type="http://schemas.openxmlformats.org/officeDocument/2006/relationships/image" Target="../media/image67.png"/><Relationship Id="rId66" Type="http://schemas.openxmlformats.org/officeDocument/2006/relationships/image" Target="../media/image75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7.png"/><Relationship Id="rId36" Type="http://schemas.openxmlformats.org/officeDocument/2006/relationships/image" Target="../media/image45.png"/><Relationship Id="rId49" Type="http://schemas.openxmlformats.org/officeDocument/2006/relationships/image" Target="../media/image58.png"/><Relationship Id="rId57" Type="http://schemas.openxmlformats.org/officeDocument/2006/relationships/image" Target="../media/image66.png"/><Relationship Id="rId61" Type="http://schemas.openxmlformats.org/officeDocument/2006/relationships/image" Target="../media/image70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31" Type="http://schemas.openxmlformats.org/officeDocument/2006/relationships/image" Target="../media/image40.png"/><Relationship Id="rId44" Type="http://schemas.openxmlformats.org/officeDocument/2006/relationships/image" Target="../media/image53.png"/><Relationship Id="rId52" Type="http://schemas.openxmlformats.org/officeDocument/2006/relationships/image" Target="../media/image61.png"/><Relationship Id="rId60" Type="http://schemas.openxmlformats.org/officeDocument/2006/relationships/image" Target="../media/image69.png"/><Relationship Id="rId65" Type="http://schemas.openxmlformats.org/officeDocument/2006/relationships/image" Target="../media/image74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6.png"/><Relationship Id="rId30" Type="http://schemas.openxmlformats.org/officeDocument/2006/relationships/image" Target="../media/image39.png"/><Relationship Id="rId35" Type="http://schemas.openxmlformats.org/officeDocument/2006/relationships/image" Target="../media/image44.png"/><Relationship Id="rId43" Type="http://schemas.openxmlformats.org/officeDocument/2006/relationships/image" Target="../media/image52.png"/><Relationship Id="rId48" Type="http://schemas.openxmlformats.org/officeDocument/2006/relationships/image" Target="../media/image57.png"/><Relationship Id="rId56" Type="http://schemas.openxmlformats.org/officeDocument/2006/relationships/image" Target="../media/image65.png"/><Relationship Id="rId64" Type="http://schemas.openxmlformats.org/officeDocument/2006/relationships/image" Target="../media/image73.png"/><Relationship Id="rId69" Type="http://schemas.openxmlformats.org/officeDocument/2006/relationships/image" Target="../media/image78.png"/><Relationship Id="rId8" Type="http://schemas.openxmlformats.org/officeDocument/2006/relationships/image" Target="../media/image18.png"/><Relationship Id="rId51" Type="http://schemas.openxmlformats.org/officeDocument/2006/relationships/image" Target="../media/image60.png"/><Relationship Id="rId3" Type="http://schemas.openxmlformats.org/officeDocument/2006/relationships/image" Target="../media/image13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33" Type="http://schemas.openxmlformats.org/officeDocument/2006/relationships/image" Target="../media/image42.png"/><Relationship Id="rId38" Type="http://schemas.openxmlformats.org/officeDocument/2006/relationships/image" Target="../media/image47.png"/><Relationship Id="rId46" Type="http://schemas.openxmlformats.org/officeDocument/2006/relationships/image" Target="../media/image55.png"/><Relationship Id="rId59" Type="http://schemas.openxmlformats.org/officeDocument/2006/relationships/image" Target="../media/image68.png"/><Relationship Id="rId67" Type="http://schemas.openxmlformats.org/officeDocument/2006/relationships/image" Target="../media/image76.png"/><Relationship Id="rId20" Type="http://schemas.openxmlformats.org/officeDocument/2006/relationships/image" Target="../media/image30.png"/><Relationship Id="rId41" Type="http://schemas.openxmlformats.org/officeDocument/2006/relationships/image" Target="../media/image50.png"/><Relationship Id="rId54" Type="http://schemas.openxmlformats.org/officeDocument/2006/relationships/image" Target="../media/image63.png"/><Relationship Id="rId62" Type="http://schemas.openxmlformats.org/officeDocument/2006/relationships/image" Target="../media/image71.png"/><Relationship Id="rId70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D92D0976-B67A-4238-B300-5901890088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8" r="-2" b="-2"/>
          <a:stretch/>
        </p:blipFill>
        <p:spPr>
          <a:xfrm>
            <a:off x="20" y="10"/>
            <a:ext cx="10693380" cy="75628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1001" y="3282912"/>
            <a:ext cx="5231130" cy="2666365"/>
          </a:xfrm>
          <a:custGeom>
            <a:avLst/>
            <a:gdLst/>
            <a:ahLst/>
            <a:cxnLst/>
            <a:rect l="l" t="t" r="r" b="b"/>
            <a:pathLst>
              <a:path w="5231130" h="2666365">
                <a:moveTo>
                  <a:pt x="0" y="2665895"/>
                </a:moveTo>
                <a:lnTo>
                  <a:pt x="5230799" y="2665895"/>
                </a:lnTo>
                <a:lnTo>
                  <a:pt x="5230799" y="0"/>
                </a:lnTo>
                <a:lnTo>
                  <a:pt x="0" y="0"/>
                </a:lnTo>
                <a:lnTo>
                  <a:pt x="0" y="2665895"/>
                </a:lnTo>
                <a:close/>
              </a:path>
            </a:pathLst>
          </a:custGeom>
          <a:solidFill>
            <a:srgbClr val="F3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48725" y="3839643"/>
            <a:ext cx="4662170" cy="17363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6360">
              <a:lnSpc>
                <a:spcPct val="100000"/>
              </a:lnSpc>
              <a:spcBef>
                <a:spcPts val="100"/>
              </a:spcBef>
            </a:pPr>
            <a:r>
              <a:rPr sz="14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It is a </a:t>
            </a:r>
            <a:r>
              <a:rPr sz="1400" b="0" spc="-1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great blessing </a:t>
            </a:r>
            <a:r>
              <a:rPr sz="1400" b="0" spc="-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to serve </a:t>
            </a:r>
            <a:r>
              <a:rPr sz="14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IAAAE and </a:t>
            </a:r>
            <a:r>
              <a:rPr sz="1400" b="0" spc="-1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provide </a:t>
            </a:r>
            <a:r>
              <a:rPr sz="14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the </a:t>
            </a:r>
            <a:r>
              <a:rPr sz="1400" b="0" spc="-1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people  </a:t>
            </a:r>
            <a:r>
              <a:rPr sz="14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of </a:t>
            </a:r>
            <a:r>
              <a:rPr sz="1400" b="0" spc="-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Africa </a:t>
            </a:r>
            <a:r>
              <a:rPr sz="14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these basic </a:t>
            </a:r>
            <a:r>
              <a:rPr sz="1400" b="0" spc="-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services to </a:t>
            </a:r>
            <a:r>
              <a:rPr sz="14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help </a:t>
            </a:r>
            <a:r>
              <a:rPr sz="1400" b="0" spc="-1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improve </a:t>
            </a:r>
            <a:r>
              <a:rPr sz="14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their</a:t>
            </a:r>
            <a:r>
              <a:rPr sz="1400" b="0" spc="1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 </a:t>
            </a:r>
            <a:r>
              <a:rPr sz="1400" b="0" spc="-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lives.</a:t>
            </a:r>
            <a:endParaRPr sz="1400" dirty="0">
              <a:latin typeface="DIN Light" panose="02020500000000000000" pitchFamily="18" charset="0"/>
              <a:cs typeface="DIN Light"/>
            </a:endParaRPr>
          </a:p>
          <a:p>
            <a:pPr marL="12700" marR="5080">
              <a:lnSpc>
                <a:spcPct val="100000"/>
              </a:lnSpc>
            </a:pPr>
            <a:r>
              <a:rPr sz="14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Indeed, our </a:t>
            </a:r>
            <a:r>
              <a:rPr sz="1400" b="0" spc="-1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religion </a:t>
            </a:r>
            <a:r>
              <a:rPr sz="1400" b="0" spc="-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teaches </a:t>
            </a:r>
            <a:r>
              <a:rPr sz="14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us </a:t>
            </a:r>
            <a:r>
              <a:rPr sz="1400" b="0" spc="-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to </a:t>
            </a:r>
            <a:r>
              <a:rPr sz="1400" b="0" spc="-1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look </a:t>
            </a:r>
            <a:r>
              <a:rPr sz="1400" b="0" spc="-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after </a:t>
            </a:r>
            <a:r>
              <a:rPr sz="14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those who </a:t>
            </a:r>
            <a:r>
              <a:rPr sz="1400" b="0" spc="-1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are  </a:t>
            </a:r>
            <a:r>
              <a:rPr sz="1400" spc="-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less </a:t>
            </a:r>
            <a:r>
              <a:rPr sz="1400" spc="1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fortunate </a:t>
            </a:r>
            <a:r>
              <a:rPr sz="1400" spc="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then </a:t>
            </a:r>
            <a:r>
              <a:rPr sz="1400" spc="-2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ourselves. </a:t>
            </a:r>
            <a:r>
              <a:rPr sz="1400" spc="3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All </a:t>
            </a:r>
            <a:r>
              <a:rPr sz="1400" spc="-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of </a:t>
            </a:r>
            <a:r>
              <a:rPr sz="1400" spc="2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our </a:t>
            </a:r>
            <a:r>
              <a:rPr sz="1400" spc="-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volunteers</a:t>
            </a:r>
            <a:r>
              <a:rPr sz="1400" spc="-27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 </a:t>
            </a:r>
            <a:r>
              <a:rPr sz="1400" spc="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sacrifice  </a:t>
            </a:r>
            <a:r>
              <a:rPr sz="14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their time </a:t>
            </a:r>
            <a:r>
              <a:rPr sz="1400" b="0" spc="-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to </a:t>
            </a:r>
            <a:r>
              <a:rPr sz="14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help in </a:t>
            </a:r>
            <a:r>
              <a:rPr sz="1400" b="0" spc="-1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remote </a:t>
            </a:r>
            <a:r>
              <a:rPr sz="14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parts of </a:t>
            </a:r>
            <a:r>
              <a:rPr sz="1400" b="0" spc="-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Africa </a:t>
            </a:r>
            <a:r>
              <a:rPr sz="14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and </a:t>
            </a:r>
            <a:r>
              <a:rPr sz="1400" b="0" spc="-1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only </a:t>
            </a:r>
            <a:r>
              <a:rPr sz="1400" b="0" spc="-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to </a:t>
            </a:r>
            <a:r>
              <a:rPr sz="14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gain  the </a:t>
            </a:r>
            <a:r>
              <a:rPr sz="1400" b="0" spc="-1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pleasure </a:t>
            </a:r>
            <a:r>
              <a:rPr sz="14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of Allah. </a:t>
            </a:r>
            <a:r>
              <a:rPr sz="1400" b="0" spc="-3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Your </a:t>
            </a:r>
            <a:r>
              <a:rPr sz="14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support, will help us </a:t>
            </a:r>
            <a:r>
              <a:rPr sz="1400" b="0" spc="-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to serve  </a:t>
            </a:r>
            <a:r>
              <a:rPr sz="1400" b="0" spc="-1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more </a:t>
            </a:r>
            <a:r>
              <a:rPr sz="1400" b="0" spc="-1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people </a:t>
            </a:r>
            <a:r>
              <a:rPr sz="14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and </a:t>
            </a:r>
            <a:r>
              <a:rPr sz="1400" b="0" spc="-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give </a:t>
            </a:r>
            <a:r>
              <a:rPr sz="14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them the spark needed </a:t>
            </a:r>
            <a:r>
              <a:rPr sz="1400" b="0" spc="-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to </a:t>
            </a:r>
            <a:r>
              <a:rPr sz="1400" b="0" spc="-2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prosper.”</a:t>
            </a:r>
            <a:endParaRPr sz="1400" dirty="0">
              <a:latin typeface="DIN Light" panose="02020500000000000000" pitchFamily="18" charset="0"/>
              <a:cs typeface="DIN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17967" y="5546523"/>
            <a:ext cx="37636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solidFill>
                  <a:srgbClr val="020302"/>
                </a:solidFill>
                <a:latin typeface="Arial"/>
                <a:cs typeface="Arial"/>
              </a:rPr>
              <a:t>KHALID </a:t>
            </a:r>
            <a:r>
              <a:rPr sz="1400" spc="-55" dirty="0">
                <a:solidFill>
                  <a:srgbClr val="020302"/>
                </a:solidFill>
                <a:latin typeface="Arial"/>
                <a:cs typeface="Arial"/>
              </a:rPr>
              <a:t>AHMAD </a:t>
            </a:r>
            <a:r>
              <a:rPr sz="1400" spc="-45" dirty="0">
                <a:solidFill>
                  <a:srgbClr val="020302"/>
                </a:solidFill>
                <a:latin typeface="Arial"/>
                <a:cs typeface="Arial"/>
              </a:rPr>
              <a:t>(</a:t>
            </a:r>
            <a:r>
              <a:rPr sz="1400" spc="-45" dirty="0">
                <a:solidFill>
                  <a:srgbClr val="231F20"/>
                </a:solidFill>
                <a:latin typeface="Arial"/>
                <a:cs typeface="Arial"/>
              </a:rPr>
              <a:t>CHAIRMAN, </a:t>
            </a:r>
            <a:r>
              <a:rPr sz="1400" spc="-75" dirty="0">
                <a:solidFill>
                  <a:srgbClr val="231F20"/>
                </a:solidFill>
                <a:latin typeface="Arial"/>
                <a:cs typeface="Arial"/>
              </a:rPr>
              <a:t>MODEL</a:t>
            </a:r>
            <a:r>
              <a:rPr sz="1400" spc="-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55" dirty="0">
                <a:solidFill>
                  <a:srgbClr val="231F20"/>
                </a:solidFill>
                <a:latin typeface="Arial"/>
                <a:cs typeface="Arial"/>
              </a:rPr>
              <a:t>VILLAGE)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67349" y="3401098"/>
            <a:ext cx="173990" cy="341630"/>
          </a:xfrm>
          <a:custGeom>
            <a:avLst/>
            <a:gdLst/>
            <a:ahLst/>
            <a:cxnLst/>
            <a:rect l="l" t="t" r="r" b="b"/>
            <a:pathLst>
              <a:path w="173990" h="341629">
                <a:moveTo>
                  <a:pt x="173685" y="341109"/>
                </a:moveTo>
                <a:lnTo>
                  <a:pt x="173685" y="165188"/>
                </a:lnTo>
                <a:lnTo>
                  <a:pt x="97777" y="165188"/>
                </a:lnTo>
                <a:lnTo>
                  <a:pt x="99037" y="146746"/>
                </a:lnTo>
                <a:lnTo>
                  <a:pt x="115201" y="105816"/>
                </a:lnTo>
                <a:lnTo>
                  <a:pt x="154456" y="81959"/>
                </a:lnTo>
                <a:lnTo>
                  <a:pt x="173685" y="76796"/>
                </a:lnTo>
                <a:lnTo>
                  <a:pt x="173685" y="0"/>
                </a:lnTo>
                <a:lnTo>
                  <a:pt x="134521" y="7112"/>
                </a:lnTo>
                <a:lnTo>
                  <a:pt x="70338" y="34572"/>
                </a:lnTo>
                <a:lnTo>
                  <a:pt x="25492" y="79191"/>
                </a:lnTo>
                <a:lnTo>
                  <a:pt x="2831" y="138126"/>
                </a:lnTo>
                <a:lnTo>
                  <a:pt x="0" y="172783"/>
                </a:lnTo>
                <a:lnTo>
                  <a:pt x="0" y="341109"/>
                </a:lnTo>
                <a:lnTo>
                  <a:pt x="173685" y="341109"/>
                </a:lnTo>
                <a:close/>
              </a:path>
            </a:pathLst>
          </a:custGeom>
          <a:ln w="25400">
            <a:solidFill>
              <a:srgbClr val="F7FC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90120" y="3426548"/>
            <a:ext cx="127635" cy="294640"/>
          </a:xfrm>
          <a:custGeom>
            <a:avLst/>
            <a:gdLst/>
            <a:ahLst/>
            <a:cxnLst/>
            <a:rect l="l" t="t" r="r" b="b"/>
            <a:pathLst>
              <a:path w="127634" h="294639">
                <a:moveTo>
                  <a:pt x="31038" y="51346"/>
                </a:moveTo>
                <a:lnTo>
                  <a:pt x="48681" y="33398"/>
                </a:lnTo>
                <a:lnTo>
                  <a:pt x="70597" y="18857"/>
                </a:lnTo>
                <a:lnTo>
                  <a:pt x="96788" y="7724"/>
                </a:lnTo>
                <a:lnTo>
                  <a:pt x="127253" y="0"/>
                </a:lnTo>
                <a:lnTo>
                  <a:pt x="127253" y="36601"/>
                </a:lnTo>
                <a:lnTo>
                  <a:pt x="108972" y="43216"/>
                </a:lnTo>
                <a:lnTo>
                  <a:pt x="93429" y="51896"/>
                </a:lnTo>
                <a:lnTo>
                  <a:pt x="62930" y="90714"/>
                </a:lnTo>
                <a:lnTo>
                  <a:pt x="54225" y="129780"/>
                </a:lnTo>
                <a:lnTo>
                  <a:pt x="53136" y="153581"/>
                </a:lnTo>
                <a:lnTo>
                  <a:pt x="53136" y="161620"/>
                </a:lnTo>
                <a:lnTo>
                  <a:pt x="127253" y="161620"/>
                </a:lnTo>
                <a:lnTo>
                  <a:pt x="127253" y="294233"/>
                </a:lnTo>
                <a:lnTo>
                  <a:pt x="0" y="294233"/>
                </a:lnTo>
                <a:lnTo>
                  <a:pt x="0" y="160731"/>
                </a:lnTo>
                <a:lnTo>
                  <a:pt x="1938" y="127605"/>
                </a:lnTo>
                <a:lnTo>
                  <a:pt x="7756" y="98332"/>
                </a:lnTo>
                <a:lnTo>
                  <a:pt x="17455" y="72913"/>
                </a:lnTo>
                <a:lnTo>
                  <a:pt x="31038" y="51346"/>
                </a:lnTo>
                <a:close/>
              </a:path>
            </a:pathLst>
          </a:custGeom>
          <a:ln w="25400">
            <a:solidFill>
              <a:srgbClr val="F7FC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65089" y="3426548"/>
            <a:ext cx="127635" cy="294640"/>
          </a:xfrm>
          <a:custGeom>
            <a:avLst/>
            <a:gdLst/>
            <a:ahLst/>
            <a:cxnLst/>
            <a:rect l="l" t="t" r="r" b="b"/>
            <a:pathLst>
              <a:path w="127634" h="294639">
                <a:moveTo>
                  <a:pt x="31038" y="51346"/>
                </a:moveTo>
                <a:lnTo>
                  <a:pt x="48688" y="33398"/>
                </a:lnTo>
                <a:lnTo>
                  <a:pt x="70607" y="18857"/>
                </a:lnTo>
                <a:lnTo>
                  <a:pt x="96795" y="7724"/>
                </a:lnTo>
                <a:lnTo>
                  <a:pt x="127254" y="0"/>
                </a:lnTo>
                <a:lnTo>
                  <a:pt x="127254" y="36601"/>
                </a:lnTo>
                <a:lnTo>
                  <a:pt x="108972" y="43216"/>
                </a:lnTo>
                <a:lnTo>
                  <a:pt x="93429" y="51896"/>
                </a:lnTo>
                <a:lnTo>
                  <a:pt x="62930" y="90714"/>
                </a:lnTo>
                <a:lnTo>
                  <a:pt x="54225" y="129780"/>
                </a:lnTo>
                <a:lnTo>
                  <a:pt x="53136" y="153581"/>
                </a:lnTo>
                <a:lnTo>
                  <a:pt x="53136" y="161620"/>
                </a:lnTo>
                <a:lnTo>
                  <a:pt x="127254" y="161620"/>
                </a:lnTo>
                <a:lnTo>
                  <a:pt x="127254" y="294233"/>
                </a:lnTo>
                <a:lnTo>
                  <a:pt x="0" y="294233"/>
                </a:lnTo>
                <a:lnTo>
                  <a:pt x="0" y="160731"/>
                </a:lnTo>
                <a:lnTo>
                  <a:pt x="1940" y="127605"/>
                </a:lnTo>
                <a:lnTo>
                  <a:pt x="7761" y="98332"/>
                </a:lnTo>
                <a:lnTo>
                  <a:pt x="17461" y="72913"/>
                </a:lnTo>
                <a:lnTo>
                  <a:pt x="31038" y="51346"/>
                </a:lnTo>
                <a:close/>
              </a:path>
            </a:pathLst>
          </a:custGeom>
          <a:ln w="25400">
            <a:solidFill>
              <a:srgbClr val="F7FC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42318" y="3401098"/>
            <a:ext cx="173990" cy="341630"/>
          </a:xfrm>
          <a:custGeom>
            <a:avLst/>
            <a:gdLst/>
            <a:ahLst/>
            <a:cxnLst/>
            <a:rect l="l" t="t" r="r" b="b"/>
            <a:pathLst>
              <a:path w="173990" h="341629">
                <a:moveTo>
                  <a:pt x="173685" y="341109"/>
                </a:moveTo>
                <a:lnTo>
                  <a:pt x="173685" y="165188"/>
                </a:lnTo>
                <a:lnTo>
                  <a:pt x="96888" y="165188"/>
                </a:lnTo>
                <a:lnTo>
                  <a:pt x="98140" y="146955"/>
                </a:lnTo>
                <a:lnTo>
                  <a:pt x="114299" y="106476"/>
                </a:lnTo>
                <a:lnTo>
                  <a:pt x="154065" y="82332"/>
                </a:lnTo>
                <a:lnTo>
                  <a:pt x="173685" y="76796"/>
                </a:lnTo>
                <a:lnTo>
                  <a:pt x="173685" y="0"/>
                </a:lnTo>
                <a:lnTo>
                  <a:pt x="134521" y="7112"/>
                </a:lnTo>
                <a:lnTo>
                  <a:pt x="70338" y="34572"/>
                </a:lnTo>
                <a:lnTo>
                  <a:pt x="25497" y="79191"/>
                </a:lnTo>
                <a:lnTo>
                  <a:pt x="2833" y="138126"/>
                </a:lnTo>
                <a:lnTo>
                  <a:pt x="0" y="172783"/>
                </a:lnTo>
                <a:lnTo>
                  <a:pt x="0" y="341109"/>
                </a:lnTo>
                <a:lnTo>
                  <a:pt x="173685" y="341109"/>
                </a:lnTo>
                <a:close/>
              </a:path>
            </a:pathLst>
          </a:custGeom>
          <a:ln w="25400">
            <a:solidFill>
              <a:srgbClr val="F7FC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75600" y="3147739"/>
            <a:ext cx="52006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b="1" spc="-2635" dirty="0">
                <a:solidFill>
                  <a:srgbClr val="020302"/>
                </a:solidFill>
                <a:latin typeface="Swis721 BlkOul BT"/>
                <a:cs typeface="Swis721 BlkOul BT"/>
              </a:rPr>
              <a:t>“</a:t>
            </a:r>
            <a:endParaRPr sz="7200">
              <a:latin typeface="Swis721 BlkOul BT"/>
              <a:cs typeface="Swis721 BlkOul B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42287" y="3188526"/>
            <a:ext cx="5380355" cy="2977515"/>
          </a:xfrm>
          <a:custGeom>
            <a:avLst/>
            <a:gdLst/>
            <a:ahLst/>
            <a:cxnLst/>
            <a:rect l="l" t="t" r="r" b="b"/>
            <a:pathLst>
              <a:path w="5380355" h="2977515">
                <a:moveTo>
                  <a:pt x="141655" y="0"/>
                </a:moveTo>
                <a:lnTo>
                  <a:pt x="0" y="2702979"/>
                </a:lnTo>
                <a:lnTo>
                  <a:pt x="5238216" y="2977502"/>
                </a:lnTo>
                <a:lnTo>
                  <a:pt x="5379872" y="274523"/>
                </a:lnTo>
                <a:lnTo>
                  <a:pt x="141655" y="0"/>
                </a:lnTo>
                <a:close/>
              </a:path>
            </a:pathLst>
          </a:custGeom>
          <a:ln w="58801">
            <a:solidFill>
              <a:srgbClr val="00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7201" y="12"/>
            <a:ext cx="7174788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62337" y="4151972"/>
            <a:ext cx="3712845" cy="2407920"/>
          </a:xfrm>
          <a:custGeom>
            <a:avLst/>
            <a:gdLst/>
            <a:ahLst/>
            <a:cxnLst/>
            <a:rect l="l" t="t" r="r" b="b"/>
            <a:pathLst>
              <a:path w="3712845" h="2407920">
                <a:moveTo>
                  <a:pt x="0" y="2407412"/>
                </a:moveTo>
                <a:lnTo>
                  <a:pt x="3712463" y="2407412"/>
                </a:lnTo>
                <a:lnTo>
                  <a:pt x="3712463" y="0"/>
                </a:lnTo>
                <a:lnTo>
                  <a:pt x="0" y="0"/>
                </a:lnTo>
                <a:lnTo>
                  <a:pt x="0" y="2407412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62337" y="1500022"/>
            <a:ext cx="3712845" cy="2407920"/>
          </a:xfrm>
          <a:custGeom>
            <a:avLst/>
            <a:gdLst/>
            <a:ahLst/>
            <a:cxnLst/>
            <a:rect l="l" t="t" r="r" b="b"/>
            <a:pathLst>
              <a:path w="3712845" h="2407920">
                <a:moveTo>
                  <a:pt x="0" y="2407412"/>
                </a:moveTo>
                <a:lnTo>
                  <a:pt x="3712463" y="2407412"/>
                </a:lnTo>
                <a:lnTo>
                  <a:pt x="3712463" y="0"/>
                </a:lnTo>
                <a:lnTo>
                  <a:pt x="0" y="0"/>
                </a:lnTo>
                <a:lnTo>
                  <a:pt x="0" y="2407412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40384" y="2363143"/>
            <a:ext cx="337185" cy="777240"/>
          </a:xfrm>
          <a:custGeom>
            <a:avLst/>
            <a:gdLst/>
            <a:ahLst/>
            <a:cxnLst/>
            <a:rect l="l" t="t" r="r" b="b"/>
            <a:pathLst>
              <a:path w="337185" h="777239">
                <a:moveTo>
                  <a:pt x="0" y="0"/>
                </a:moveTo>
                <a:lnTo>
                  <a:pt x="179438" y="777214"/>
                </a:lnTo>
                <a:lnTo>
                  <a:pt x="219686" y="766774"/>
                </a:lnTo>
                <a:lnTo>
                  <a:pt x="259672" y="754145"/>
                </a:lnTo>
                <a:lnTo>
                  <a:pt x="298955" y="739477"/>
                </a:lnTo>
                <a:lnTo>
                  <a:pt x="337096" y="722922"/>
                </a:lnTo>
                <a:lnTo>
                  <a:pt x="0" y="0"/>
                </a:lnTo>
                <a:close/>
              </a:path>
            </a:pathLst>
          </a:custGeom>
          <a:solidFill>
            <a:srgbClr val="138D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40384" y="2363143"/>
            <a:ext cx="469265" cy="723265"/>
          </a:xfrm>
          <a:custGeom>
            <a:avLst/>
            <a:gdLst/>
            <a:ahLst/>
            <a:cxnLst/>
            <a:rect l="l" t="t" r="r" b="b"/>
            <a:pathLst>
              <a:path w="469264" h="723264">
                <a:moveTo>
                  <a:pt x="0" y="0"/>
                </a:moveTo>
                <a:lnTo>
                  <a:pt x="337096" y="722922"/>
                </a:lnTo>
                <a:lnTo>
                  <a:pt x="372473" y="705527"/>
                </a:lnTo>
                <a:lnTo>
                  <a:pt x="404980" y="687527"/>
                </a:lnTo>
                <a:lnTo>
                  <a:pt x="436483" y="667822"/>
                </a:lnTo>
                <a:lnTo>
                  <a:pt x="468845" y="645312"/>
                </a:lnTo>
                <a:lnTo>
                  <a:pt x="0" y="0"/>
                </a:lnTo>
                <a:close/>
              </a:path>
            </a:pathLst>
          </a:custGeom>
          <a:solidFill>
            <a:srgbClr val="9349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40384" y="2363143"/>
            <a:ext cx="676910" cy="645795"/>
          </a:xfrm>
          <a:custGeom>
            <a:avLst/>
            <a:gdLst/>
            <a:ahLst/>
            <a:cxnLst/>
            <a:rect l="l" t="t" r="r" b="b"/>
            <a:pathLst>
              <a:path w="676910" h="645794">
                <a:moveTo>
                  <a:pt x="0" y="0"/>
                </a:moveTo>
                <a:lnTo>
                  <a:pt x="468845" y="645312"/>
                </a:lnTo>
                <a:lnTo>
                  <a:pt x="511109" y="612831"/>
                </a:lnTo>
                <a:lnTo>
                  <a:pt x="549299" y="579581"/>
                </a:lnTo>
                <a:lnTo>
                  <a:pt x="584173" y="544752"/>
                </a:lnTo>
                <a:lnTo>
                  <a:pt x="616483" y="507534"/>
                </a:lnTo>
                <a:lnTo>
                  <a:pt x="646987" y="467118"/>
                </a:lnTo>
                <a:lnTo>
                  <a:pt x="676440" y="422694"/>
                </a:lnTo>
                <a:lnTo>
                  <a:pt x="0" y="0"/>
                </a:lnTo>
                <a:close/>
              </a:path>
            </a:pathLst>
          </a:custGeom>
          <a:solidFill>
            <a:srgbClr val="E9E0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40384" y="2335305"/>
            <a:ext cx="797560" cy="450850"/>
          </a:xfrm>
          <a:custGeom>
            <a:avLst/>
            <a:gdLst/>
            <a:ahLst/>
            <a:cxnLst/>
            <a:rect l="l" t="t" r="r" b="b"/>
            <a:pathLst>
              <a:path w="797560" h="450850">
                <a:moveTo>
                  <a:pt x="797166" y="0"/>
                </a:moveTo>
                <a:lnTo>
                  <a:pt x="0" y="27838"/>
                </a:lnTo>
                <a:lnTo>
                  <a:pt x="676440" y="450532"/>
                </a:lnTo>
                <a:lnTo>
                  <a:pt x="703829" y="403620"/>
                </a:lnTo>
                <a:lnTo>
                  <a:pt x="727649" y="356200"/>
                </a:lnTo>
                <a:lnTo>
                  <a:pt x="747933" y="308152"/>
                </a:lnTo>
                <a:lnTo>
                  <a:pt x="764712" y="259358"/>
                </a:lnTo>
                <a:lnTo>
                  <a:pt x="778019" y="209697"/>
                </a:lnTo>
                <a:lnTo>
                  <a:pt x="787885" y="159050"/>
                </a:lnTo>
                <a:lnTo>
                  <a:pt x="794344" y="107298"/>
                </a:lnTo>
                <a:lnTo>
                  <a:pt x="797427" y="54321"/>
                </a:lnTo>
                <a:lnTo>
                  <a:pt x="797166" y="0"/>
                </a:lnTo>
                <a:close/>
              </a:path>
            </a:pathLst>
          </a:custGeom>
          <a:solidFill>
            <a:srgbClr val="404D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52552" y="1565576"/>
            <a:ext cx="1585595" cy="798195"/>
          </a:xfrm>
          <a:custGeom>
            <a:avLst/>
            <a:gdLst/>
            <a:ahLst/>
            <a:cxnLst/>
            <a:rect l="l" t="t" r="r" b="b"/>
            <a:pathLst>
              <a:path w="1585595" h="798194">
                <a:moveTo>
                  <a:pt x="768986" y="0"/>
                </a:moveTo>
                <a:lnTo>
                  <a:pt x="721994" y="2451"/>
                </a:lnTo>
                <a:lnTo>
                  <a:pt x="675601" y="7636"/>
                </a:lnTo>
                <a:lnTo>
                  <a:pt x="629904" y="15485"/>
                </a:lnTo>
                <a:lnTo>
                  <a:pt x="584998" y="25928"/>
                </a:lnTo>
                <a:lnTo>
                  <a:pt x="540979" y="38896"/>
                </a:lnTo>
                <a:lnTo>
                  <a:pt x="497941" y="54319"/>
                </a:lnTo>
                <a:lnTo>
                  <a:pt x="455981" y="72129"/>
                </a:lnTo>
                <a:lnTo>
                  <a:pt x="415193" y="92255"/>
                </a:lnTo>
                <a:lnTo>
                  <a:pt x="375674" y="114629"/>
                </a:lnTo>
                <a:lnTo>
                  <a:pt x="337519" y="139181"/>
                </a:lnTo>
                <a:lnTo>
                  <a:pt x="300822" y="165843"/>
                </a:lnTo>
                <a:lnTo>
                  <a:pt x="265681" y="194543"/>
                </a:lnTo>
                <a:lnTo>
                  <a:pt x="232190" y="225214"/>
                </a:lnTo>
                <a:lnTo>
                  <a:pt x="200444" y="257786"/>
                </a:lnTo>
                <a:lnTo>
                  <a:pt x="170539" y="292189"/>
                </a:lnTo>
                <a:lnTo>
                  <a:pt x="142571" y="328354"/>
                </a:lnTo>
                <a:lnTo>
                  <a:pt x="116635" y="366212"/>
                </a:lnTo>
                <a:lnTo>
                  <a:pt x="92827" y="405693"/>
                </a:lnTo>
                <a:lnTo>
                  <a:pt x="71241" y="446728"/>
                </a:lnTo>
                <a:lnTo>
                  <a:pt x="51974" y="489249"/>
                </a:lnTo>
                <a:lnTo>
                  <a:pt x="35121" y="533184"/>
                </a:lnTo>
                <a:lnTo>
                  <a:pt x="20777" y="578466"/>
                </a:lnTo>
                <a:lnTo>
                  <a:pt x="9038" y="625024"/>
                </a:lnTo>
                <a:lnTo>
                  <a:pt x="0" y="672789"/>
                </a:lnTo>
                <a:lnTo>
                  <a:pt x="787831" y="797567"/>
                </a:lnTo>
                <a:lnTo>
                  <a:pt x="1584998" y="769728"/>
                </a:lnTo>
                <a:lnTo>
                  <a:pt x="1581755" y="719897"/>
                </a:lnTo>
                <a:lnTo>
                  <a:pt x="1575590" y="670960"/>
                </a:lnTo>
                <a:lnTo>
                  <a:pt x="1566581" y="623005"/>
                </a:lnTo>
                <a:lnTo>
                  <a:pt x="1554810" y="576125"/>
                </a:lnTo>
                <a:lnTo>
                  <a:pt x="1540355" y="530409"/>
                </a:lnTo>
                <a:lnTo>
                  <a:pt x="1523298" y="485948"/>
                </a:lnTo>
                <a:lnTo>
                  <a:pt x="1503717" y="442832"/>
                </a:lnTo>
                <a:lnTo>
                  <a:pt x="1481694" y="401152"/>
                </a:lnTo>
                <a:lnTo>
                  <a:pt x="1457308" y="360998"/>
                </a:lnTo>
                <a:lnTo>
                  <a:pt x="1430639" y="322460"/>
                </a:lnTo>
                <a:lnTo>
                  <a:pt x="1401767" y="285630"/>
                </a:lnTo>
                <a:lnTo>
                  <a:pt x="1370772" y="250597"/>
                </a:lnTo>
                <a:lnTo>
                  <a:pt x="1337735" y="217452"/>
                </a:lnTo>
                <a:lnTo>
                  <a:pt x="1302734" y="186285"/>
                </a:lnTo>
                <a:lnTo>
                  <a:pt x="1265851" y="157188"/>
                </a:lnTo>
                <a:lnTo>
                  <a:pt x="1227165" y="130249"/>
                </a:lnTo>
                <a:lnTo>
                  <a:pt x="1186757" y="105560"/>
                </a:lnTo>
                <a:lnTo>
                  <a:pt x="1144705" y="83211"/>
                </a:lnTo>
                <a:lnTo>
                  <a:pt x="1101091" y="63293"/>
                </a:lnTo>
                <a:lnTo>
                  <a:pt x="1055995" y="45896"/>
                </a:lnTo>
                <a:lnTo>
                  <a:pt x="1009495" y="31110"/>
                </a:lnTo>
                <a:lnTo>
                  <a:pt x="961673" y="19026"/>
                </a:lnTo>
                <a:lnTo>
                  <a:pt x="912609" y="9735"/>
                </a:lnTo>
                <a:lnTo>
                  <a:pt x="864389" y="3572"/>
                </a:lnTo>
                <a:lnTo>
                  <a:pt x="816483" y="350"/>
                </a:lnTo>
                <a:lnTo>
                  <a:pt x="768986" y="0"/>
                </a:lnTo>
                <a:close/>
              </a:path>
            </a:pathLst>
          </a:custGeom>
          <a:solidFill>
            <a:srgbClr val="0781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42113" y="2238366"/>
            <a:ext cx="977900" cy="922655"/>
          </a:xfrm>
          <a:custGeom>
            <a:avLst/>
            <a:gdLst/>
            <a:ahLst/>
            <a:cxnLst/>
            <a:rect l="l" t="t" r="r" b="b"/>
            <a:pathLst>
              <a:path w="977900" h="922655">
                <a:moveTo>
                  <a:pt x="10439" y="0"/>
                </a:moveTo>
                <a:lnTo>
                  <a:pt x="3522" y="52851"/>
                </a:lnTo>
                <a:lnTo>
                  <a:pt x="29" y="103367"/>
                </a:lnTo>
                <a:lnTo>
                  <a:pt x="0" y="152655"/>
                </a:lnTo>
                <a:lnTo>
                  <a:pt x="3471" y="201821"/>
                </a:lnTo>
                <a:lnTo>
                  <a:pt x="10481" y="251972"/>
                </a:lnTo>
                <a:lnTo>
                  <a:pt x="21069" y="304215"/>
                </a:lnTo>
                <a:lnTo>
                  <a:pt x="33418" y="351233"/>
                </a:lnTo>
                <a:lnTo>
                  <a:pt x="48376" y="396857"/>
                </a:lnTo>
                <a:lnTo>
                  <a:pt x="65844" y="441027"/>
                </a:lnTo>
                <a:lnTo>
                  <a:pt x="85721" y="483679"/>
                </a:lnTo>
                <a:lnTo>
                  <a:pt x="107907" y="524750"/>
                </a:lnTo>
                <a:lnTo>
                  <a:pt x="132302" y="564179"/>
                </a:lnTo>
                <a:lnTo>
                  <a:pt x="158806" y="601903"/>
                </a:lnTo>
                <a:lnTo>
                  <a:pt x="187320" y="637859"/>
                </a:lnTo>
                <a:lnTo>
                  <a:pt x="217742" y="671984"/>
                </a:lnTo>
                <a:lnTo>
                  <a:pt x="249973" y="704217"/>
                </a:lnTo>
                <a:lnTo>
                  <a:pt x="283913" y="734495"/>
                </a:lnTo>
                <a:lnTo>
                  <a:pt x="319462" y="762754"/>
                </a:lnTo>
                <a:lnTo>
                  <a:pt x="356520" y="788933"/>
                </a:lnTo>
                <a:lnTo>
                  <a:pt x="394986" y="812970"/>
                </a:lnTo>
                <a:lnTo>
                  <a:pt x="434761" y="834801"/>
                </a:lnTo>
                <a:lnTo>
                  <a:pt x="475744" y="854364"/>
                </a:lnTo>
                <a:lnTo>
                  <a:pt x="517836" y="871596"/>
                </a:lnTo>
                <a:lnTo>
                  <a:pt x="560936" y="886436"/>
                </a:lnTo>
                <a:lnTo>
                  <a:pt x="604945" y="898820"/>
                </a:lnTo>
                <a:lnTo>
                  <a:pt x="649762" y="908686"/>
                </a:lnTo>
                <a:lnTo>
                  <a:pt x="695287" y="915972"/>
                </a:lnTo>
                <a:lnTo>
                  <a:pt x="741421" y="920614"/>
                </a:lnTo>
                <a:lnTo>
                  <a:pt x="788062" y="922551"/>
                </a:lnTo>
                <a:lnTo>
                  <a:pt x="835112" y="921719"/>
                </a:lnTo>
                <a:lnTo>
                  <a:pt x="882470" y="918058"/>
                </a:lnTo>
                <a:lnTo>
                  <a:pt x="930035" y="911502"/>
                </a:lnTo>
                <a:lnTo>
                  <a:pt x="977709" y="901992"/>
                </a:lnTo>
                <a:lnTo>
                  <a:pt x="798271" y="124777"/>
                </a:lnTo>
                <a:lnTo>
                  <a:pt x="10439" y="0"/>
                </a:lnTo>
                <a:close/>
              </a:path>
            </a:pathLst>
          </a:custGeom>
          <a:solidFill>
            <a:srgbClr val="F19C6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3954482" y="2083094"/>
          <a:ext cx="2969895" cy="1333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56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marL="31750">
                        <a:lnSpc>
                          <a:spcPts val="1445"/>
                        </a:lnSpc>
                      </a:pPr>
                      <a:r>
                        <a:rPr sz="1500" b="0" spc="-15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Water</a:t>
                      </a:r>
                      <a:r>
                        <a:rPr sz="1500" b="0" spc="-5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 System</a:t>
                      </a:r>
                      <a:endParaRPr sz="1500">
                        <a:latin typeface="DIN Light"/>
                        <a:cs typeface="DIN Light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ts val="1445"/>
                        </a:lnSpc>
                      </a:pPr>
                      <a:r>
                        <a:rPr sz="1500" b="0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£15,000</a:t>
                      </a:r>
                      <a:endParaRPr sz="1500">
                        <a:latin typeface="DIN Light"/>
                        <a:cs typeface="DIN Light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8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31750">
                        <a:lnSpc>
                          <a:spcPts val="1595"/>
                        </a:lnSpc>
                      </a:pPr>
                      <a:r>
                        <a:rPr sz="1500" b="0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Solar</a:t>
                      </a:r>
                      <a:r>
                        <a:rPr sz="1500" b="0" spc="-5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 System</a:t>
                      </a:r>
                      <a:endParaRPr sz="1500">
                        <a:latin typeface="DIN Light"/>
                        <a:cs typeface="DIN Light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ts val="1595"/>
                        </a:lnSpc>
                      </a:pPr>
                      <a:r>
                        <a:rPr sz="1500" b="0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£10,000</a:t>
                      </a:r>
                      <a:endParaRPr sz="1500">
                        <a:latin typeface="DIN Light"/>
                        <a:cs typeface="DIN Light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8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31750">
                        <a:lnSpc>
                          <a:spcPts val="1595"/>
                        </a:lnSpc>
                      </a:pPr>
                      <a:r>
                        <a:rPr sz="1500" b="0" spc="-15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Travel, </a:t>
                      </a:r>
                      <a:r>
                        <a:rPr sz="1500" b="0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Plant and</a:t>
                      </a:r>
                      <a:r>
                        <a:rPr sz="1500" b="0" spc="-55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 </a:t>
                      </a:r>
                      <a:r>
                        <a:rPr sz="1500" b="0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Ancillary</a:t>
                      </a:r>
                      <a:endParaRPr sz="1500">
                        <a:latin typeface="DIN Light"/>
                        <a:cs typeface="DIN Light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ts val="1595"/>
                        </a:lnSpc>
                      </a:pPr>
                      <a:r>
                        <a:rPr sz="1500" b="0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£3,000</a:t>
                      </a:r>
                      <a:endParaRPr sz="1500">
                        <a:latin typeface="DIN Light"/>
                        <a:cs typeface="DIN Light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8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31750">
                        <a:lnSpc>
                          <a:spcPts val="1595"/>
                        </a:lnSpc>
                      </a:pPr>
                      <a:r>
                        <a:rPr sz="1500" b="0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Lighting</a:t>
                      </a:r>
                      <a:endParaRPr sz="1500">
                        <a:latin typeface="DIN Light"/>
                        <a:cs typeface="DIN Light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ts val="1595"/>
                        </a:lnSpc>
                      </a:pPr>
                      <a:r>
                        <a:rPr sz="1500" b="0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£2,000</a:t>
                      </a:r>
                      <a:endParaRPr sz="1500">
                        <a:latin typeface="DIN Light"/>
                        <a:cs typeface="DIN Light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8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31750">
                        <a:lnSpc>
                          <a:spcPts val="1595"/>
                        </a:lnSpc>
                      </a:pPr>
                      <a:r>
                        <a:rPr sz="1500" b="0" spc="-30" dirty="0">
                          <a:solidFill>
                            <a:srgbClr val="020302"/>
                          </a:solidFill>
                          <a:latin typeface="DIN Light"/>
                          <a:cs typeface="DIN Light"/>
                        </a:rPr>
                        <a:t>MTA </a:t>
                      </a:r>
                      <a:r>
                        <a:rPr sz="1500" b="0" spc="-5" dirty="0">
                          <a:solidFill>
                            <a:srgbClr val="020302"/>
                          </a:solidFill>
                          <a:latin typeface="DIN Light"/>
                          <a:cs typeface="DIN Light"/>
                        </a:rPr>
                        <a:t>Satellite</a:t>
                      </a:r>
                      <a:r>
                        <a:rPr sz="1500" b="0" spc="20" dirty="0">
                          <a:solidFill>
                            <a:srgbClr val="020302"/>
                          </a:solidFill>
                          <a:latin typeface="DIN Light"/>
                          <a:cs typeface="DIN Light"/>
                        </a:rPr>
                        <a:t> </a:t>
                      </a:r>
                      <a:r>
                        <a:rPr sz="1500" b="0" spc="-5" dirty="0">
                          <a:solidFill>
                            <a:srgbClr val="020302"/>
                          </a:solidFill>
                          <a:latin typeface="DIN Light"/>
                          <a:cs typeface="DIN Light"/>
                        </a:rPr>
                        <a:t>System</a:t>
                      </a:r>
                      <a:endParaRPr sz="1500">
                        <a:latin typeface="DIN Light"/>
                        <a:cs typeface="DIN Light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595"/>
                        </a:lnSpc>
                      </a:pPr>
                      <a:r>
                        <a:rPr sz="1500" b="0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£1,000</a:t>
                      </a:r>
                      <a:endParaRPr sz="1500">
                        <a:latin typeface="DIN Light"/>
                        <a:cs typeface="DIN Light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8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31750">
                        <a:lnSpc>
                          <a:spcPts val="1550"/>
                        </a:lnSpc>
                      </a:pPr>
                      <a:r>
                        <a:rPr sz="1500" b="0" spc="-5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Landscaping/Painting</a:t>
                      </a:r>
                      <a:endParaRPr sz="1500">
                        <a:latin typeface="DIN Light"/>
                        <a:cs typeface="DIN Light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ts val="1550"/>
                        </a:lnSpc>
                      </a:pPr>
                      <a:r>
                        <a:rPr sz="1500" b="0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£1,000</a:t>
                      </a:r>
                      <a:endParaRPr sz="1500">
                        <a:latin typeface="DIN Light"/>
                        <a:cs typeface="DIN Light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8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object 12"/>
          <p:cNvSpPr/>
          <p:nvPr/>
        </p:nvSpPr>
        <p:spPr>
          <a:xfrm>
            <a:off x="3708107" y="2142070"/>
            <a:ext cx="185420" cy="112395"/>
          </a:xfrm>
          <a:custGeom>
            <a:avLst/>
            <a:gdLst/>
            <a:ahLst/>
            <a:cxnLst/>
            <a:rect l="l" t="t" r="r" b="b"/>
            <a:pathLst>
              <a:path w="185420" h="112394">
                <a:moveTo>
                  <a:pt x="0" y="112267"/>
                </a:moveTo>
                <a:lnTo>
                  <a:pt x="185420" y="112267"/>
                </a:lnTo>
                <a:lnTo>
                  <a:pt x="185420" y="0"/>
                </a:lnTo>
                <a:lnTo>
                  <a:pt x="0" y="0"/>
                </a:lnTo>
                <a:lnTo>
                  <a:pt x="0" y="112267"/>
                </a:lnTo>
                <a:close/>
              </a:path>
            </a:pathLst>
          </a:custGeom>
          <a:solidFill>
            <a:srgbClr val="29AB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08107" y="2370670"/>
            <a:ext cx="185420" cy="112395"/>
          </a:xfrm>
          <a:custGeom>
            <a:avLst/>
            <a:gdLst/>
            <a:ahLst/>
            <a:cxnLst/>
            <a:rect l="l" t="t" r="r" b="b"/>
            <a:pathLst>
              <a:path w="185420" h="112394">
                <a:moveTo>
                  <a:pt x="0" y="112267"/>
                </a:moveTo>
                <a:lnTo>
                  <a:pt x="185420" y="112267"/>
                </a:lnTo>
                <a:lnTo>
                  <a:pt x="185420" y="0"/>
                </a:lnTo>
                <a:lnTo>
                  <a:pt x="0" y="0"/>
                </a:lnTo>
                <a:lnTo>
                  <a:pt x="0" y="112267"/>
                </a:lnTo>
                <a:close/>
              </a:path>
            </a:pathLst>
          </a:custGeom>
          <a:solidFill>
            <a:srgbClr val="F19C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708107" y="2823832"/>
            <a:ext cx="185420" cy="112395"/>
          </a:xfrm>
          <a:custGeom>
            <a:avLst/>
            <a:gdLst/>
            <a:ahLst/>
            <a:cxnLst/>
            <a:rect l="l" t="t" r="r" b="b"/>
            <a:pathLst>
              <a:path w="185420" h="112394">
                <a:moveTo>
                  <a:pt x="0" y="112267"/>
                </a:moveTo>
                <a:lnTo>
                  <a:pt x="185420" y="112267"/>
                </a:lnTo>
                <a:lnTo>
                  <a:pt x="185420" y="0"/>
                </a:lnTo>
                <a:lnTo>
                  <a:pt x="0" y="0"/>
                </a:lnTo>
                <a:lnTo>
                  <a:pt x="0" y="112267"/>
                </a:lnTo>
                <a:close/>
              </a:path>
            </a:pathLst>
          </a:custGeom>
          <a:solidFill>
            <a:srgbClr val="E9E0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08107" y="2591752"/>
            <a:ext cx="185420" cy="112395"/>
          </a:xfrm>
          <a:custGeom>
            <a:avLst/>
            <a:gdLst/>
            <a:ahLst/>
            <a:cxnLst/>
            <a:rect l="l" t="t" r="r" b="b"/>
            <a:pathLst>
              <a:path w="185420" h="112394">
                <a:moveTo>
                  <a:pt x="0" y="112267"/>
                </a:moveTo>
                <a:lnTo>
                  <a:pt x="185420" y="112267"/>
                </a:lnTo>
                <a:lnTo>
                  <a:pt x="185420" y="0"/>
                </a:lnTo>
                <a:lnTo>
                  <a:pt x="0" y="0"/>
                </a:lnTo>
                <a:lnTo>
                  <a:pt x="0" y="112267"/>
                </a:lnTo>
                <a:close/>
              </a:path>
            </a:pathLst>
          </a:custGeom>
          <a:solidFill>
            <a:srgbClr val="404D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708107" y="3019894"/>
            <a:ext cx="185420" cy="112395"/>
          </a:xfrm>
          <a:custGeom>
            <a:avLst/>
            <a:gdLst/>
            <a:ahLst/>
            <a:cxnLst/>
            <a:rect l="l" t="t" r="r" b="b"/>
            <a:pathLst>
              <a:path w="185420" h="112394">
                <a:moveTo>
                  <a:pt x="0" y="112267"/>
                </a:moveTo>
                <a:lnTo>
                  <a:pt x="185420" y="112267"/>
                </a:lnTo>
                <a:lnTo>
                  <a:pt x="185420" y="0"/>
                </a:lnTo>
                <a:lnTo>
                  <a:pt x="0" y="0"/>
                </a:lnTo>
                <a:lnTo>
                  <a:pt x="0" y="112267"/>
                </a:lnTo>
                <a:close/>
              </a:path>
            </a:pathLst>
          </a:custGeom>
          <a:solidFill>
            <a:srgbClr val="9349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708107" y="3248494"/>
            <a:ext cx="185420" cy="112395"/>
          </a:xfrm>
          <a:custGeom>
            <a:avLst/>
            <a:gdLst/>
            <a:ahLst/>
            <a:cxnLst/>
            <a:rect l="l" t="t" r="r" b="b"/>
            <a:pathLst>
              <a:path w="185420" h="112395">
                <a:moveTo>
                  <a:pt x="0" y="112267"/>
                </a:moveTo>
                <a:lnTo>
                  <a:pt x="185420" y="112267"/>
                </a:lnTo>
                <a:lnTo>
                  <a:pt x="185420" y="0"/>
                </a:lnTo>
                <a:lnTo>
                  <a:pt x="0" y="0"/>
                </a:lnTo>
                <a:lnTo>
                  <a:pt x="0" y="112267"/>
                </a:lnTo>
                <a:close/>
              </a:path>
            </a:pathLst>
          </a:custGeom>
          <a:solidFill>
            <a:srgbClr val="138D8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3954482" y="4332315"/>
          <a:ext cx="2990214" cy="20193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56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0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marL="31750">
                        <a:lnSpc>
                          <a:spcPts val="1445"/>
                        </a:lnSpc>
                      </a:pPr>
                      <a:r>
                        <a:rPr sz="1500" b="0" spc="-15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Water</a:t>
                      </a:r>
                      <a:r>
                        <a:rPr sz="1500" b="0" spc="-5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 System</a:t>
                      </a:r>
                      <a:endParaRPr sz="1500">
                        <a:latin typeface="DIN Light"/>
                        <a:cs typeface="DIN Light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ts val="1445"/>
                        </a:lnSpc>
                      </a:pPr>
                      <a:r>
                        <a:rPr sz="1500" b="0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£25,000</a:t>
                      </a:r>
                      <a:endParaRPr sz="1500">
                        <a:latin typeface="DIN Light"/>
                        <a:cs typeface="DIN Light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8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31750">
                        <a:lnSpc>
                          <a:spcPts val="1595"/>
                        </a:lnSpc>
                      </a:pPr>
                      <a:r>
                        <a:rPr sz="1500" b="0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Solar</a:t>
                      </a:r>
                      <a:r>
                        <a:rPr sz="1500" b="0" spc="-5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 System</a:t>
                      </a:r>
                      <a:endParaRPr sz="1500">
                        <a:latin typeface="DIN Light"/>
                        <a:cs typeface="DIN Light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ts val="1595"/>
                        </a:lnSpc>
                      </a:pPr>
                      <a:r>
                        <a:rPr sz="1500" b="0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£22,000</a:t>
                      </a:r>
                      <a:endParaRPr sz="1500">
                        <a:latin typeface="DIN Light"/>
                        <a:cs typeface="DIN Light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8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31750">
                        <a:lnSpc>
                          <a:spcPts val="1595"/>
                        </a:lnSpc>
                      </a:pPr>
                      <a:r>
                        <a:rPr sz="1500" b="0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Community</a:t>
                      </a:r>
                      <a:r>
                        <a:rPr sz="1500" b="0" spc="-10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 </a:t>
                      </a:r>
                      <a:r>
                        <a:rPr sz="1500" b="0" spc="-5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Center</a:t>
                      </a:r>
                      <a:endParaRPr sz="1500">
                        <a:latin typeface="DIN Light"/>
                        <a:cs typeface="DIN Light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ts val="1595"/>
                        </a:lnSpc>
                      </a:pPr>
                      <a:r>
                        <a:rPr sz="1500" b="0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£10,000</a:t>
                      </a:r>
                      <a:endParaRPr sz="1500">
                        <a:latin typeface="DIN Light"/>
                        <a:cs typeface="DIN Light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8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31750">
                        <a:lnSpc>
                          <a:spcPts val="1595"/>
                        </a:lnSpc>
                      </a:pPr>
                      <a:r>
                        <a:rPr sz="1500" b="0" spc="-15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Travel, </a:t>
                      </a:r>
                      <a:r>
                        <a:rPr sz="1500" b="0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Plant and</a:t>
                      </a:r>
                      <a:r>
                        <a:rPr sz="1500" b="0" spc="-55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 </a:t>
                      </a:r>
                      <a:r>
                        <a:rPr sz="1500" b="0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Ancillary</a:t>
                      </a:r>
                      <a:endParaRPr sz="1500">
                        <a:latin typeface="DIN Light"/>
                        <a:cs typeface="DIN Light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60325" algn="ctr">
                        <a:lnSpc>
                          <a:spcPts val="1595"/>
                        </a:lnSpc>
                      </a:pPr>
                      <a:r>
                        <a:rPr sz="1500" b="0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£4,000</a:t>
                      </a:r>
                      <a:endParaRPr sz="1500">
                        <a:latin typeface="DIN Light"/>
                        <a:cs typeface="DIN Light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8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31750">
                        <a:lnSpc>
                          <a:spcPts val="1595"/>
                        </a:lnSpc>
                      </a:pPr>
                      <a:r>
                        <a:rPr sz="1500" b="0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Roads</a:t>
                      </a:r>
                      <a:endParaRPr sz="1500">
                        <a:latin typeface="DIN Light"/>
                        <a:cs typeface="DIN Light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60325" algn="ctr">
                        <a:lnSpc>
                          <a:spcPts val="1595"/>
                        </a:lnSpc>
                      </a:pPr>
                      <a:r>
                        <a:rPr sz="1500" b="0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£3,000</a:t>
                      </a:r>
                      <a:endParaRPr sz="1500">
                        <a:latin typeface="DIN Light"/>
                        <a:cs typeface="DIN Light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8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31750">
                        <a:lnSpc>
                          <a:spcPts val="1595"/>
                        </a:lnSpc>
                      </a:pPr>
                      <a:r>
                        <a:rPr sz="1500" b="0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Lighting</a:t>
                      </a:r>
                      <a:endParaRPr sz="1500">
                        <a:latin typeface="DIN Light"/>
                        <a:cs typeface="DIN Light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60325" algn="ctr">
                        <a:lnSpc>
                          <a:spcPts val="1595"/>
                        </a:lnSpc>
                      </a:pPr>
                      <a:r>
                        <a:rPr sz="1500" b="0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£2,000</a:t>
                      </a:r>
                      <a:endParaRPr sz="1500">
                        <a:latin typeface="DIN Light"/>
                        <a:cs typeface="DIN Light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8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31750">
                        <a:lnSpc>
                          <a:spcPts val="1595"/>
                        </a:lnSpc>
                      </a:pPr>
                      <a:r>
                        <a:rPr sz="1500" b="0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Social</a:t>
                      </a:r>
                      <a:r>
                        <a:rPr sz="1500" b="0" spc="-5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 Enterprise</a:t>
                      </a:r>
                      <a:endParaRPr sz="1500">
                        <a:latin typeface="DIN Light"/>
                        <a:cs typeface="DIN Light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60325" algn="ctr">
                        <a:lnSpc>
                          <a:spcPts val="1595"/>
                        </a:lnSpc>
                      </a:pPr>
                      <a:r>
                        <a:rPr sz="1500" b="0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£2,000</a:t>
                      </a:r>
                      <a:endParaRPr sz="1500">
                        <a:latin typeface="DIN Light"/>
                        <a:cs typeface="DIN Light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8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31750">
                        <a:lnSpc>
                          <a:spcPts val="1595"/>
                        </a:lnSpc>
                      </a:pPr>
                      <a:r>
                        <a:rPr sz="1500" b="0" spc="-30" dirty="0">
                          <a:solidFill>
                            <a:srgbClr val="020302"/>
                          </a:solidFill>
                          <a:latin typeface="DIN Light"/>
                          <a:cs typeface="DIN Light"/>
                        </a:rPr>
                        <a:t>MTA </a:t>
                      </a:r>
                      <a:r>
                        <a:rPr sz="1500" b="0" spc="-5" dirty="0">
                          <a:solidFill>
                            <a:srgbClr val="020302"/>
                          </a:solidFill>
                          <a:latin typeface="DIN Light"/>
                          <a:cs typeface="DIN Light"/>
                        </a:rPr>
                        <a:t>Satellite</a:t>
                      </a:r>
                      <a:r>
                        <a:rPr sz="1500" b="0" spc="20" dirty="0">
                          <a:solidFill>
                            <a:srgbClr val="020302"/>
                          </a:solidFill>
                          <a:latin typeface="DIN Light"/>
                          <a:cs typeface="DIN Light"/>
                        </a:rPr>
                        <a:t> </a:t>
                      </a:r>
                      <a:r>
                        <a:rPr sz="1500" b="0" spc="-5" dirty="0">
                          <a:solidFill>
                            <a:srgbClr val="020302"/>
                          </a:solidFill>
                          <a:latin typeface="DIN Light"/>
                          <a:cs typeface="DIN Light"/>
                        </a:rPr>
                        <a:t>System</a:t>
                      </a:r>
                      <a:endParaRPr sz="1500">
                        <a:latin typeface="DIN Light"/>
                        <a:cs typeface="DIN Light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595"/>
                        </a:lnSpc>
                      </a:pPr>
                      <a:r>
                        <a:rPr sz="1500" b="0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£1,000</a:t>
                      </a:r>
                      <a:endParaRPr sz="1500">
                        <a:latin typeface="DIN Light"/>
                        <a:cs typeface="DIN Light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8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31750">
                        <a:lnSpc>
                          <a:spcPts val="1550"/>
                        </a:lnSpc>
                      </a:pPr>
                      <a:r>
                        <a:rPr sz="1500" b="0" spc="-5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Landscaping/Painting</a:t>
                      </a:r>
                      <a:endParaRPr sz="1500">
                        <a:latin typeface="DIN Light"/>
                        <a:cs typeface="DIN Light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60325" algn="ctr">
                        <a:lnSpc>
                          <a:spcPts val="1550"/>
                        </a:lnSpc>
                      </a:pPr>
                      <a:r>
                        <a:rPr sz="1500" b="0" dirty="0">
                          <a:solidFill>
                            <a:srgbClr val="231F20"/>
                          </a:solidFill>
                          <a:latin typeface="DIN Light"/>
                          <a:cs typeface="DIN Light"/>
                        </a:rPr>
                        <a:t>£1,000</a:t>
                      </a:r>
                      <a:endParaRPr sz="1500">
                        <a:latin typeface="DIN Light"/>
                        <a:cs typeface="DIN Light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8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9" name="object 19"/>
          <p:cNvSpPr/>
          <p:nvPr/>
        </p:nvSpPr>
        <p:spPr>
          <a:xfrm>
            <a:off x="3708107" y="4368520"/>
            <a:ext cx="185420" cy="112395"/>
          </a:xfrm>
          <a:custGeom>
            <a:avLst/>
            <a:gdLst/>
            <a:ahLst/>
            <a:cxnLst/>
            <a:rect l="l" t="t" r="r" b="b"/>
            <a:pathLst>
              <a:path w="185420" h="112395">
                <a:moveTo>
                  <a:pt x="0" y="112268"/>
                </a:moveTo>
                <a:lnTo>
                  <a:pt x="185420" y="112268"/>
                </a:lnTo>
                <a:lnTo>
                  <a:pt x="185420" y="0"/>
                </a:lnTo>
                <a:lnTo>
                  <a:pt x="0" y="0"/>
                </a:lnTo>
                <a:lnTo>
                  <a:pt x="0" y="112268"/>
                </a:lnTo>
                <a:close/>
              </a:path>
            </a:pathLst>
          </a:custGeom>
          <a:solidFill>
            <a:srgbClr val="0781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708107" y="4597120"/>
            <a:ext cx="185420" cy="112395"/>
          </a:xfrm>
          <a:custGeom>
            <a:avLst/>
            <a:gdLst/>
            <a:ahLst/>
            <a:cxnLst/>
            <a:rect l="l" t="t" r="r" b="b"/>
            <a:pathLst>
              <a:path w="185420" h="112395">
                <a:moveTo>
                  <a:pt x="0" y="112268"/>
                </a:moveTo>
                <a:lnTo>
                  <a:pt x="185420" y="112268"/>
                </a:lnTo>
                <a:lnTo>
                  <a:pt x="185420" y="0"/>
                </a:lnTo>
                <a:lnTo>
                  <a:pt x="0" y="0"/>
                </a:lnTo>
                <a:lnTo>
                  <a:pt x="0" y="112268"/>
                </a:lnTo>
                <a:close/>
              </a:path>
            </a:pathLst>
          </a:custGeom>
          <a:solidFill>
            <a:srgbClr val="F19C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708107" y="4825720"/>
            <a:ext cx="185420" cy="112395"/>
          </a:xfrm>
          <a:custGeom>
            <a:avLst/>
            <a:gdLst/>
            <a:ahLst/>
            <a:cxnLst/>
            <a:rect l="l" t="t" r="r" b="b"/>
            <a:pathLst>
              <a:path w="185420" h="112395">
                <a:moveTo>
                  <a:pt x="0" y="112268"/>
                </a:moveTo>
                <a:lnTo>
                  <a:pt x="185420" y="112268"/>
                </a:lnTo>
                <a:lnTo>
                  <a:pt x="185420" y="0"/>
                </a:lnTo>
                <a:lnTo>
                  <a:pt x="0" y="0"/>
                </a:lnTo>
                <a:lnTo>
                  <a:pt x="0" y="112268"/>
                </a:lnTo>
                <a:close/>
              </a:path>
            </a:pathLst>
          </a:custGeom>
          <a:solidFill>
            <a:srgbClr val="E834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708107" y="5036032"/>
            <a:ext cx="185420" cy="112395"/>
          </a:xfrm>
          <a:custGeom>
            <a:avLst/>
            <a:gdLst/>
            <a:ahLst/>
            <a:cxnLst/>
            <a:rect l="l" t="t" r="r" b="b"/>
            <a:pathLst>
              <a:path w="185420" h="112395">
                <a:moveTo>
                  <a:pt x="0" y="112268"/>
                </a:moveTo>
                <a:lnTo>
                  <a:pt x="185420" y="112268"/>
                </a:lnTo>
                <a:lnTo>
                  <a:pt x="185420" y="0"/>
                </a:lnTo>
                <a:lnTo>
                  <a:pt x="0" y="0"/>
                </a:lnTo>
                <a:lnTo>
                  <a:pt x="0" y="112268"/>
                </a:lnTo>
                <a:close/>
              </a:path>
            </a:pathLst>
          </a:custGeom>
          <a:solidFill>
            <a:srgbClr val="404D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708107" y="5946571"/>
            <a:ext cx="185420" cy="112395"/>
          </a:xfrm>
          <a:custGeom>
            <a:avLst/>
            <a:gdLst/>
            <a:ahLst/>
            <a:cxnLst/>
            <a:rect l="l" t="t" r="r" b="b"/>
            <a:pathLst>
              <a:path w="185420" h="112395">
                <a:moveTo>
                  <a:pt x="0" y="112268"/>
                </a:moveTo>
                <a:lnTo>
                  <a:pt x="185420" y="112268"/>
                </a:lnTo>
                <a:lnTo>
                  <a:pt x="185420" y="0"/>
                </a:lnTo>
                <a:lnTo>
                  <a:pt x="0" y="0"/>
                </a:lnTo>
                <a:lnTo>
                  <a:pt x="0" y="112268"/>
                </a:lnTo>
                <a:close/>
              </a:path>
            </a:pathLst>
          </a:custGeom>
          <a:solidFill>
            <a:srgbClr val="9349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08107" y="6175171"/>
            <a:ext cx="185420" cy="112395"/>
          </a:xfrm>
          <a:custGeom>
            <a:avLst/>
            <a:gdLst/>
            <a:ahLst/>
            <a:cxnLst/>
            <a:rect l="l" t="t" r="r" b="b"/>
            <a:pathLst>
              <a:path w="185420" h="112395">
                <a:moveTo>
                  <a:pt x="0" y="112268"/>
                </a:moveTo>
                <a:lnTo>
                  <a:pt x="185420" y="112268"/>
                </a:lnTo>
                <a:lnTo>
                  <a:pt x="185420" y="0"/>
                </a:lnTo>
                <a:lnTo>
                  <a:pt x="0" y="0"/>
                </a:lnTo>
                <a:lnTo>
                  <a:pt x="0" y="112268"/>
                </a:lnTo>
                <a:close/>
              </a:path>
            </a:pathLst>
          </a:custGeom>
          <a:solidFill>
            <a:srgbClr val="138D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10940" y="5730976"/>
            <a:ext cx="185420" cy="112395"/>
          </a:xfrm>
          <a:custGeom>
            <a:avLst/>
            <a:gdLst/>
            <a:ahLst/>
            <a:cxnLst/>
            <a:rect l="l" t="t" r="r" b="b"/>
            <a:pathLst>
              <a:path w="185420" h="112395">
                <a:moveTo>
                  <a:pt x="0" y="112268"/>
                </a:moveTo>
                <a:lnTo>
                  <a:pt x="185420" y="112268"/>
                </a:lnTo>
                <a:lnTo>
                  <a:pt x="185420" y="0"/>
                </a:lnTo>
                <a:lnTo>
                  <a:pt x="0" y="0"/>
                </a:lnTo>
                <a:lnTo>
                  <a:pt x="0" y="112268"/>
                </a:lnTo>
                <a:close/>
              </a:path>
            </a:pathLst>
          </a:custGeom>
          <a:solidFill>
            <a:srgbClr val="0668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708107" y="5531053"/>
            <a:ext cx="185420" cy="112395"/>
          </a:xfrm>
          <a:custGeom>
            <a:avLst/>
            <a:gdLst/>
            <a:ahLst/>
            <a:cxnLst/>
            <a:rect l="l" t="t" r="r" b="b"/>
            <a:pathLst>
              <a:path w="185420" h="112395">
                <a:moveTo>
                  <a:pt x="0" y="112268"/>
                </a:moveTo>
                <a:lnTo>
                  <a:pt x="185420" y="112268"/>
                </a:lnTo>
                <a:lnTo>
                  <a:pt x="185420" y="0"/>
                </a:lnTo>
                <a:lnTo>
                  <a:pt x="0" y="0"/>
                </a:lnTo>
                <a:lnTo>
                  <a:pt x="0" y="112268"/>
                </a:lnTo>
                <a:close/>
              </a:path>
            </a:pathLst>
          </a:custGeom>
          <a:solidFill>
            <a:srgbClr val="E9E0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708107" y="5269700"/>
            <a:ext cx="185420" cy="112395"/>
          </a:xfrm>
          <a:custGeom>
            <a:avLst/>
            <a:gdLst/>
            <a:ahLst/>
            <a:cxnLst/>
            <a:rect l="l" t="t" r="r" b="b"/>
            <a:pathLst>
              <a:path w="185420" h="112395">
                <a:moveTo>
                  <a:pt x="0" y="112268"/>
                </a:moveTo>
                <a:lnTo>
                  <a:pt x="185420" y="112268"/>
                </a:lnTo>
                <a:lnTo>
                  <a:pt x="185420" y="0"/>
                </a:lnTo>
                <a:lnTo>
                  <a:pt x="0" y="0"/>
                </a:lnTo>
                <a:lnTo>
                  <a:pt x="0" y="112268"/>
                </a:lnTo>
                <a:close/>
              </a:path>
            </a:pathLst>
          </a:custGeom>
          <a:solidFill>
            <a:srgbClr val="BAD3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77155" y="4618170"/>
            <a:ext cx="807085" cy="360680"/>
          </a:xfrm>
          <a:custGeom>
            <a:avLst/>
            <a:gdLst/>
            <a:ahLst/>
            <a:cxnLst/>
            <a:rect l="l" t="t" r="r" b="b"/>
            <a:pathLst>
              <a:path w="807085" h="360679">
                <a:moveTo>
                  <a:pt x="33451" y="0"/>
                </a:moveTo>
                <a:lnTo>
                  <a:pt x="24665" y="19636"/>
                </a:lnTo>
                <a:lnTo>
                  <a:pt x="15749" y="41005"/>
                </a:lnTo>
                <a:lnTo>
                  <a:pt x="7321" y="62568"/>
                </a:lnTo>
                <a:lnTo>
                  <a:pt x="0" y="82791"/>
                </a:lnTo>
                <a:lnTo>
                  <a:pt x="806627" y="360540"/>
                </a:lnTo>
                <a:lnTo>
                  <a:pt x="33451" y="0"/>
                </a:lnTo>
                <a:close/>
              </a:path>
            </a:pathLst>
          </a:custGeom>
          <a:solidFill>
            <a:srgbClr val="138D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56022" y="4700962"/>
            <a:ext cx="828040" cy="278130"/>
          </a:xfrm>
          <a:custGeom>
            <a:avLst/>
            <a:gdLst/>
            <a:ahLst/>
            <a:cxnLst/>
            <a:rect l="l" t="t" r="r" b="b"/>
            <a:pathLst>
              <a:path w="828039" h="278129">
                <a:moveTo>
                  <a:pt x="21132" y="0"/>
                </a:moveTo>
                <a:lnTo>
                  <a:pt x="15057" y="18201"/>
                </a:lnTo>
                <a:lnTo>
                  <a:pt x="9723" y="35432"/>
                </a:lnTo>
                <a:lnTo>
                  <a:pt x="4811" y="52788"/>
                </a:lnTo>
                <a:lnTo>
                  <a:pt x="0" y="71361"/>
                </a:lnTo>
                <a:lnTo>
                  <a:pt x="827760" y="277748"/>
                </a:lnTo>
                <a:lnTo>
                  <a:pt x="21132" y="0"/>
                </a:lnTo>
                <a:close/>
              </a:path>
            </a:pathLst>
          </a:custGeom>
          <a:solidFill>
            <a:srgbClr val="9349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32755" y="4772323"/>
            <a:ext cx="851535" cy="207010"/>
          </a:xfrm>
          <a:custGeom>
            <a:avLst/>
            <a:gdLst/>
            <a:ahLst/>
            <a:cxnLst/>
            <a:rect l="l" t="t" r="r" b="b"/>
            <a:pathLst>
              <a:path w="851535" h="207010">
                <a:moveTo>
                  <a:pt x="23266" y="0"/>
                </a:moveTo>
                <a:lnTo>
                  <a:pt x="14676" y="37402"/>
                </a:lnTo>
                <a:lnTo>
                  <a:pt x="8166" y="72890"/>
                </a:lnTo>
                <a:lnTo>
                  <a:pt x="3388" y="108651"/>
                </a:lnTo>
                <a:lnTo>
                  <a:pt x="0" y="146875"/>
                </a:lnTo>
                <a:lnTo>
                  <a:pt x="851027" y="206387"/>
                </a:lnTo>
                <a:lnTo>
                  <a:pt x="23266" y="0"/>
                </a:lnTo>
                <a:close/>
              </a:path>
            </a:pathLst>
          </a:custGeom>
          <a:solidFill>
            <a:srgbClr val="0668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30543" y="4919198"/>
            <a:ext cx="853440" cy="149225"/>
          </a:xfrm>
          <a:custGeom>
            <a:avLst/>
            <a:gdLst/>
            <a:ahLst/>
            <a:cxnLst/>
            <a:rect l="l" t="t" r="r" b="b"/>
            <a:pathLst>
              <a:path w="853439" h="149225">
                <a:moveTo>
                  <a:pt x="2212" y="0"/>
                </a:moveTo>
                <a:lnTo>
                  <a:pt x="248" y="38324"/>
                </a:lnTo>
                <a:lnTo>
                  <a:pt x="0" y="74402"/>
                </a:lnTo>
                <a:lnTo>
                  <a:pt x="1509" y="110453"/>
                </a:lnTo>
                <a:lnTo>
                  <a:pt x="4816" y="148691"/>
                </a:lnTo>
                <a:lnTo>
                  <a:pt x="853239" y="59512"/>
                </a:lnTo>
                <a:lnTo>
                  <a:pt x="2212" y="0"/>
                </a:lnTo>
                <a:close/>
              </a:path>
            </a:pathLst>
          </a:custGeom>
          <a:solidFill>
            <a:srgbClr val="E9E0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35359" y="4978711"/>
            <a:ext cx="848994" cy="320040"/>
          </a:xfrm>
          <a:custGeom>
            <a:avLst/>
            <a:gdLst/>
            <a:ahLst/>
            <a:cxnLst/>
            <a:rect l="l" t="t" r="r" b="b"/>
            <a:pathLst>
              <a:path w="848994" h="320039">
                <a:moveTo>
                  <a:pt x="848423" y="0"/>
                </a:moveTo>
                <a:lnTo>
                  <a:pt x="0" y="89179"/>
                </a:lnTo>
                <a:lnTo>
                  <a:pt x="6309" y="136737"/>
                </a:lnTo>
                <a:lnTo>
                  <a:pt x="15162" y="183381"/>
                </a:lnTo>
                <a:lnTo>
                  <a:pt x="26606" y="229285"/>
                </a:lnTo>
                <a:lnTo>
                  <a:pt x="40684" y="274627"/>
                </a:lnTo>
                <a:lnTo>
                  <a:pt x="57442" y="319582"/>
                </a:lnTo>
                <a:lnTo>
                  <a:pt x="848423" y="0"/>
                </a:lnTo>
                <a:close/>
              </a:path>
            </a:pathLst>
          </a:custGeom>
          <a:solidFill>
            <a:srgbClr val="A367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92801" y="4978711"/>
            <a:ext cx="791210" cy="570865"/>
          </a:xfrm>
          <a:custGeom>
            <a:avLst/>
            <a:gdLst/>
            <a:ahLst/>
            <a:cxnLst/>
            <a:rect l="l" t="t" r="r" b="b"/>
            <a:pathLst>
              <a:path w="791210" h="570864">
                <a:moveTo>
                  <a:pt x="790981" y="0"/>
                </a:moveTo>
                <a:lnTo>
                  <a:pt x="0" y="319582"/>
                </a:lnTo>
                <a:lnTo>
                  <a:pt x="20608" y="367231"/>
                </a:lnTo>
                <a:lnTo>
                  <a:pt x="42613" y="411246"/>
                </a:lnTo>
                <a:lnTo>
                  <a:pt x="66635" y="452621"/>
                </a:lnTo>
                <a:lnTo>
                  <a:pt x="93293" y="492349"/>
                </a:lnTo>
                <a:lnTo>
                  <a:pt x="123207" y="531424"/>
                </a:lnTo>
                <a:lnTo>
                  <a:pt x="156997" y="570839"/>
                </a:lnTo>
                <a:lnTo>
                  <a:pt x="790981" y="0"/>
                </a:lnTo>
                <a:close/>
              </a:path>
            </a:pathLst>
          </a:custGeom>
          <a:solidFill>
            <a:srgbClr val="BAD3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449799" y="4978711"/>
            <a:ext cx="694055" cy="853440"/>
          </a:xfrm>
          <a:custGeom>
            <a:avLst/>
            <a:gdLst/>
            <a:ahLst/>
            <a:cxnLst/>
            <a:rect l="l" t="t" r="r" b="b"/>
            <a:pathLst>
              <a:path w="694055" h="853439">
                <a:moveTo>
                  <a:pt x="633984" y="0"/>
                </a:moveTo>
                <a:lnTo>
                  <a:pt x="0" y="570839"/>
                </a:lnTo>
                <a:lnTo>
                  <a:pt x="34506" y="607138"/>
                </a:lnTo>
                <a:lnTo>
                  <a:pt x="70477" y="641048"/>
                </a:lnTo>
                <a:lnTo>
                  <a:pt x="107850" y="672544"/>
                </a:lnTo>
                <a:lnTo>
                  <a:pt x="146565" y="701601"/>
                </a:lnTo>
                <a:lnTo>
                  <a:pt x="186560" y="728194"/>
                </a:lnTo>
                <a:lnTo>
                  <a:pt x="227774" y="752298"/>
                </a:lnTo>
                <a:lnTo>
                  <a:pt x="270146" y="773890"/>
                </a:lnTo>
                <a:lnTo>
                  <a:pt x="313615" y="792943"/>
                </a:lnTo>
                <a:lnTo>
                  <a:pt x="358119" y="809434"/>
                </a:lnTo>
                <a:lnTo>
                  <a:pt x="403597" y="823336"/>
                </a:lnTo>
                <a:lnTo>
                  <a:pt x="449988" y="834627"/>
                </a:lnTo>
                <a:lnTo>
                  <a:pt x="497231" y="843280"/>
                </a:lnTo>
                <a:lnTo>
                  <a:pt x="545265" y="849272"/>
                </a:lnTo>
                <a:lnTo>
                  <a:pt x="594027" y="852576"/>
                </a:lnTo>
                <a:lnTo>
                  <a:pt x="643458" y="853170"/>
                </a:lnTo>
                <a:lnTo>
                  <a:pt x="693496" y="851026"/>
                </a:lnTo>
                <a:lnTo>
                  <a:pt x="633984" y="0"/>
                </a:lnTo>
                <a:close/>
              </a:path>
            </a:pathLst>
          </a:custGeom>
          <a:solidFill>
            <a:srgbClr val="E834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084820" y="4591895"/>
            <a:ext cx="853440" cy="1238885"/>
          </a:xfrm>
          <a:custGeom>
            <a:avLst/>
            <a:gdLst/>
            <a:ahLst/>
            <a:cxnLst/>
            <a:rect l="l" t="t" r="r" b="b"/>
            <a:pathLst>
              <a:path w="853439" h="1238885">
                <a:moveTo>
                  <a:pt x="760120" y="0"/>
                </a:moveTo>
                <a:lnTo>
                  <a:pt x="0" y="387299"/>
                </a:lnTo>
                <a:lnTo>
                  <a:pt x="59512" y="1238326"/>
                </a:lnTo>
                <a:lnTo>
                  <a:pt x="110040" y="1233516"/>
                </a:lnTo>
                <a:lnTo>
                  <a:pt x="158447" y="1226227"/>
                </a:lnTo>
                <a:lnTo>
                  <a:pt x="205265" y="1216311"/>
                </a:lnTo>
                <a:lnTo>
                  <a:pt x="251026" y="1203621"/>
                </a:lnTo>
                <a:lnTo>
                  <a:pt x="296263" y="1188007"/>
                </a:lnTo>
                <a:lnTo>
                  <a:pt x="341510" y="1169322"/>
                </a:lnTo>
                <a:lnTo>
                  <a:pt x="387299" y="1147419"/>
                </a:lnTo>
                <a:lnTo>
                  <a:pt x="429820" y="1124238"/>
                </a:lnTo>
                <a:lnTo>
                  <a:pt x="470506" y="1099014"/>
                </a:lnTo>
                <a:lnTo>
                  <a:pt x="509324" y="1071845"/>
                </a:lnTo>
                <a:lnTo>
                  <a:pt x="546244" y="1042828"/>
                </a:lnTo>
                <a:lnTo>
                  <a:pt x="581234" y="1012059"/>
                </a:lnTo>
                <a:lnTo>
                  <a:pt x="614262" y="979636"/>
                </a:lnTo>
                <a:lnTo>
                  <a:pt x="645297" y="945655"/>
                </a:lnTo>
                <a:lnTo>
                  <a:pt x="674307" y="910213"/>
                </a:lnTo>
                <a:lnTo>
                  <a:pt x="701262" y="873406"/>
                </a:lnTo>
                <a:lnTo>
                  <a:pt x="726129" y="835333"/>
                </a:lnTo>
                <a:lnTo>
                  <a:pt x="748877" y="796090"/>
                </a:lnTo>
                <a:lnTo>
                  <a:pt x="769474" y="755772"/>
                </a:lnTo>
                <a:lnTo>
                  <a:pt x="787890" y="714479"/>
                </a:lnTo>
                <a:lnTo>
                  <a:pt x="804092" y="672305"/>
                </a:lnTo>
                <a:lnTo>
                  <a:pt x="818049" y="629349"/>
                </a:lnTo>
                <a:lnTo>
                  <a:pt x="829731" y="585707"/>
                </a:lnTo>
                <a:lnTo>
                  <a:pt x="839104" y="541475"/>
                </a:lnTo>
                <a:lnTo>
                  <a:pt x="846138" y="496751"/>
                </a:lnTo>
                <a:lnTo>
                  <a:pt x="850801" y="451632"/>
                </a:lnTo>
                <a:lnTo>
                  <a:pt x="853062" y="406214"/>
                </a:lnTo>
                <a:lnTo>
                  <a:pt x="852890" y="360595"/>
                </a:lnTo>
                <a:lnTo>
                  <a:pt x="850252" y="314870"/>
                </a:lnTo>
                <a:lnTo>
                  <a:pt x="845118" y="269138"/>
                </a:lnTo>
                <a:lnTo>
                  <a:pt x="837455" y="223494"/>
                </a:lnTo>
                <a:lnTo>
                  <a:pt x="827233" y="178036"/>
                </a:lnTo>
                <a:lnTo>
                  <a:pt x="814420" y="132861"/>
                </a:lnTo>
                <a:lnTo>
                  <a:pt x="798984" y="88065"/>
                </a:lnTo>
                <a:lnTo>
                  <a:pt x="780895" y="43746"/>
                </a:lnTo>
                <a:lnTo>
                  <a:pt x="760120" y="0"/>
                </a:lnTo>
                <a:close/>
              </a:path>
            </a:pathLst>
          </a:custGeom>
          <a:solidFill>
            <a:srgbClr val="F19C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310607" y="4125408"/>
            <a:ext cx="1533525" cy="853440"/>
          </a:xfrm>
          <a:custGeom>
            <a:avLst/>
            <a:gdLst/>
            <a:ahLst/>
            <a:cxnLst/>
            <a:rect l="l" t="t" r="r" b="b"/>
            <a:pathLst>
              <a:path w="1533525" h="853439">
                <a:moveTo>
                  <a:pt x="770100" y="0"/>
                </a:moveTo>
                <a:lnTo>
                  <a:pt x="724501" y="1419"/>
                </a:lnTo>
                <a:lnTo>
                  <a:pt x="679190" y="5264"/>
                </a:lnTo>
                <a:lnTo>
                  <a:pt x="634260" y="11500"/>
                </a:lnTo>
                <a:lnTo>
                  <a:pt x="589809" y="20090"/>
                </a:lnTo>
                <a:lnTo>
                  <a:pt x="545931" y="31002"/>
                </a:lnTo>
                <a:lnTo>
                  <a:pt x="502723" y="44199"/>
                </a:lnTo>
                <a:lnTo>
                  <a:pt x="460279" y="59647"/>
                </a:lnTo>
                <a:lnTo>
                  <a:pt x="418697" y="77311"/>
                </a:lnTo>
                <a:lnTo>
                  <a:pt x="378071" y="97157"/>
                </a:lnTo>
                <a:lnTo>
                  <a:pt x="338497" y="119148"/>
                </a:lnTo>
                <a:lnTo>
                  <a:pt x="300071" y="143252"/>
                </a:lnTo>
                <a:lnTo>
                  <a:pt x="262888" y="169432"/>
                </a:lnTo>
                <a:lnTo>
                  <a:pt x="227045" y="197655"/>
                </a:lnTo>
                <a:lnTo>
                  <a:pt x="192637" y="227884"/>
                </a:lnTo>
                <a:lnTo>
                  <a:pt x="159760" y="260086"/>
                </a:lnTo>
                <a:lnTo>
                  <a:pt x="128509" y="294225"/>
                </a:lnTo>
                <a:lnTo>
                  <a:pt x="98980" y="330266"/>
                </a:lnTo>
                <a:lnTo>
                  <a:pt x="71269" y="368176"/>
                </a:lnTo>
                <a:lnTo>
                  <a:pt x="45471" y="407918"/>
                </a:lnTo>
                <a:lnTo>
                  <a:pt x="21683" y="449459"/>
                </a:lnTo>
                <a:lnTo>
                  <a:pt x="0" y="492762"/>
                </a:lnTo>
                <a:lnTo>
                  <a:pt x="773176" y="853302"/>
                </a:lnTo>
                <a:lnTo>
                  <a:pt x="1533296" y="466003"/>
                </a:lnTo>
                <a:lnTo>
                  <a:pt x="1507473" y="418438"/>
                </a:lnTo>
                <a:lnTo>
                  <a:pt x="1479870" y="373681"/>
                </a:lnTo>
                <a:lnTo>
                  <a:pt x="1450382" y="331628"/>
                </a:lnTo>
                <a:lnTo>
                  <a:pt x="1418900" y="292175"/>
                </a:lnTo>
                <a:lnTo>
                  <a:pt x="1385318" y="255220"/>
                </a:lnTo>
                <a:lnTo>
                  <a:pt x="1349528" y="220658"/>
                </a:lnTo>
                <a:lnTo>
                  <a:pt x="1311423" y="188386"/>
                </a:lnTo>
                <a:lnTo>
                  <a:pt x="1270897" y="158300"/>
                </a:lnTo>
                <a:lnTo>
                  <a:pt x="1227842" y="130298"/>
                </a:lnTo>
                <a:lnTo>
                  <a:pt x="1182150" y="104274"/>
                </a:lnTo>
                <a:lnTo>
                  <a:pt x="1133716" y="80126"/>
                </a:lnTo>
                <a:lnTo>
                  <a:pt x="1089271" y="60891"/>
                </a:lnTo>
                <a:lnTo>
                  <a:pt x="1044346" y="44359"/>
                </a:lnTo>
                <a:lnTo>
                  <a:pt x="999039" y="30497"/>
                </a:lnTo>
                <a:lnTo>
                  <a:pt x="953444" y="19268"/>
                </a:lnTo>
                <a:lnTo>
                  <a:pt x="907656" y="10639"/>
                </a:lnTo>
                <a:lnTo>
                  <a:pt x="861773" y="4575"/>
                </a:lnTo>
                <a:lnTo>
                  <a:pt x="815889" y="1040"/>
                </a:lnTo>
                <a:lnTo>
                  <a:pt x="770100" y="0"/>
                </a:lnTo>
                <a:close/>
              </a:path>
            </a:pathLst>
          </a:custGeom>
          <a:solidFill>
            <a:srgbClr val="0781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414437" y="3217796"/>
            <a:ext cx="1450975" cy="67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231F20"/>
                </a:solidFill>
                <a:latin typeface="Tahoma"/>
                <a:cs typeface="Tahoma"/>
              </a:rPr>
              <a:t>MINI</a:t>
            </a:r>
            <a:r>
              <a:rPr sz="1800" spc="-2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800" spc="20" dirty="0">
                <a:solidFill>
                  <a:srgbClr val="231F20"/>
                </a:solidFill>
                <a:latin typeface="Tahoma"/>
                <a:cs typeface="Tahoma"/>
              </a:rPr>
              <a:t>VILLAGE</a:t>
            </a:r>
            <a:endParaRPr sz="18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400" spc="-45" dirty="0">
                <a:solidFill>
                  <a:srgbClr val="77DD77"/>
                </a:solidFill>
                <a:latin typeface="Tahoma"/>
                <a:cs typeface="Tahoma"/>
              </a:rPr>
              <a:t>£32,000*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64763" y="5889116"/>
            <a:ext cx="1720850" cy="634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35"/>
              </a:lnSpc>
              <a:spcBef>
                <a:spcPts val="100"/>
              </a:spcBef>
            </a:pPr>
            <a:r>
              <a:rPr sz="1800" spc="30" dirty="0">
                <a:solidFill>
                  <a:srgbClr val="020302"/>
                </a:solidFill>
                <a:latin typeface="Tahoma"/>
                <a:cs typeface="Tahoma"/>
              </a:rPr>
              <a:t>MODEL</a:t>
            </a:r>
            <a:r>
              <a:rPr sz="1800" spc="-210" dirty="0">
                <a:solidFill>
                  <a:srgbClr val="020302"/>
                </a:solidFill>
                <a:latin typeface="Tahoma"/>
                <a:cs typeface="Tahoma"/>
              </a:rPr>
              <a:t> </a:t>
            </a:r>
            <a:r>
              <a:rPr sz="1800" spc="20" dirty="0">
                <a:solidFill>
                  <a:srgbClr val="020302"/>
                </a:solidFill>
                <a:latin typeface="Tahoma"/>
                <a:cs typeface="Tahoma"/>
              </a:rPr>
              <a:t>VILLAGE</a:t>
            </a:r>
            <a:endParaRPr sz="1800">
              <a:latin typeface="Tahoma"/>
              <a:cs typeface="Tahoma"/>
            </a:endParaRPr>
          </a:p>
          <a:p>
            <a:pPr marL="29845" algn="ctr">
              <a:lnSpc>
                <a:spcPts val="2755"/>
              </a:lnSpc>
            </a:pPr>
            <a:r>
              <a:rPr sz="2400" spc="-45" dirty="0">
                <a:solidFill>
                  <a:srgbClr val="77DD77"/>
                </a:solidFill>
                <a:latin typeface="Tahoma"/>
                <a:cs typeface="Tahoma"/>
              </a:rPr>
              <a:t>£70,000*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403401" y="4269105"/>
            <a:ext cx="2514600" cy="2407920"/>
          </a:xfrm>
          <a:custGeom>
            <a:avLst/>
            <a:gdLst/>
            <a:ahLst/>
            <a:cxnLst/>
            <a:rect l="l" t="t" r="r" b="b"/>
            <a:pathLst>
              <a:path w="2514600" h="2407920">
                <a:moveTo>
                  <a:pt x="0" y="2407412"/>
                </a:moveTo>
                <a:lnTo>
                  <a:pt x="2514600" y="2407412"/>
                </a:lnTo>
                <a:lnTo>
                  <a:pt x="2514600" y="0"/>
                </a:lnTo>
                <a:lnTo>
                  <a:pt x="0" y="0"/>
                </a:lnTo>
                <a:lnTo>
                  <a:pt x="0" y="2407412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3541076" y="6621450"/>
            <a:ext cx="524827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60"/>
              </a:lnSpc>
              <a:spcBef>
                <a:spcPts val="100"/>
              </a:spcBef>
            </a:pPr>
            <a:r>
              <a:rPr sz="2400" b="1" spc="25" dirty="0">
                <a:solidFill>
                  <a:srgbClr val="77DD77"/>
                </a:solidFill>
                <a:latin typeface="Trebuchet MS"/>
                <a:cs typeface="Trebuchet MS"/>
              </a:rPr>
              <a:t>*</a:t>
            </a:r>
            <a:r>
              <a:rPr sz="1200" b="1" spc="25" dirty="0">
                <a:solidFill>
                  <a:srgbClr val="FFFFFF"/>
                </a:solidFill>
                <a:latin typeface="Trebuchet MS"/>
                <a:cs typeface="Trebuchet MS"/>
              </a:rPr>
              <a:t>This</a:t>
            </a:r>
            <a:r>
              <a:rPr sz="12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25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sz="1200" b="1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b="1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Trebuchet MS"/>
                <a:cs typeface="Trebuchet MS"/>
              </a:rPr>
              <a:t>minimum</a:t>
            </a:r>
            <a:r>
              <a:rPr sz="1200" b="1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-40" dirty="0">
                <a:solidFill>
                  <a:srgbClr val="FFFFFF"/>
                </a:solidFill>
                <a:latin typeface="Trebuchet MS"/>
                <a:cs typeface="Trebuchet MS"/>
              </a:rPr>
              <a:t>cost,</a:t>
            </a:r>
            <a:r>
              <a:rPr sz="1200" b="1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-45" dirty="0">
                <a:solidFill>
                  <a:srgbClr val="FFFFFF"/>
                </a:solidFill>
                <a:latin typeface="Trebuchet MS"/>
                <a:cs typeface="Trebuchet MS"/>
              </a:rPr>
              <a:t>it</a:t>
            </a:r>
            <a:r>
              <a:rPr sz="12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Trebuchet MS"/>
                <a:cs typeface="Trebuchet MS"/>
              </a:rPr>
              <a:t>refers</a:t>
            </a:r>
            <a:r>
              <a:rPr sz="1200" b="1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-45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200" b="1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b="1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-25" dirty="0">
                <a:solidFill>
                  <a:srgbClr val="FFFFFF"/>
                </a:solidFill>
                <a:latin typeface="Trebuchet MS"/>
                <a:cs typeface="Trebuchet MS"/>
              </a:rPr>
              <a:t>typical</a:t>
            </a:r>
            <a:r>
              <a:rPr sz="1200" b="1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5" dirty="0">
                <a:solidFill>
                  <a:srgbClr val="FFFFFF"/>
                </a:solidFill>
                <a:latin typeface="Trebuchet MS"/>
                <a:cs typeface="Trebuchet MS"/>
              </a:rPr>
              <a:t>village</a:t>
            </a:r>
            <a:r>
              <a:rPr sz="1200" b="1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Trebuchet MS"/>
                <a:cs typeface="Trebuchet MS"/>
              </a:rPr>
              <a:t>size</a:t>
            </a:r>
            <a:r>
              <a:rPr sz="12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-35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200" b="1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-55" dirty="0">
                <a:solidFill>
                  <a:srgbClr val="FFFFFF"/>
                </a:solidFill>
                <a:latin typeface="Trebuchet MS"/>
                <a:cs typeface="Trebuchet MS"/>
              </a:rPr>
              <a:t>400</a:t>
            </a:r>
            <a:r>
              <a:rPr sz="1200" b="1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-30" dirty="0">
                <a:solidFill>
                  <a:srgbClr val="FFFFFF"/>
                </a:solidFill>
                <a:latin typeface="Trebuchet MS"/>
                <a:cs typeface="Trebuchet MS"/>
              </a:rPr>
              <a:t>population.</a:t>
            </a:r>
            <a:endParaRPr sz="1200">
              <a:latin typeface="Trebuchet MS"/>
              <a:cs typeface="Trebuchet MS"/>
            </a:endParaRPr>
          </a:p>
          <a:p>
            <a:pPr marL="153670">
              <a:lnSpc>
                <a:spcPts val="1320"/>
              </a:lnSpc>
            </a:pPr>
            <a:r>
              <a:rPr sz="1200" b="1" spc="25" dirty="0">
                <a:solidFill>
                  <a:srgbClr val="FFFFFF"/>
                </a:solidFill>
                <a:latin typeface="Trebuchet MS"/>
                <a:cs typeface="Trebuchet MS"/>
              </a:rPr>
              <a:t>Bigger</a:t>
            </a:r>
            <a:r>
              <a:rPr sz="12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15" dirty="0">
                <a:solidFill>
                  <a:srgbClr val="FFFFFF"/>
                </a:solidFill>
                <a:latin typeface="Trebuchet MS"/>
                <a:cs typeface="Trebuchet MS"/>
              </a:rPr>
              <a:t>villages</a:t>
            </a:r>
            <a:r>
              <a:rPr sz="12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Trebuchet MS"/>
                <a:cs typeface="Trebuchet MS"/>
              </a:rPr>
              <a:t>may</a:t>
            </a:r>
            <a:r>
              <a:rPr sz="12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-25" dirty="0">
                <a:solidFill>
                  <a:srgbClr val="FFFFFF"/>
                </a:solidFill>
                <a:latin typeface="Trebuchet MS"/>
                <a:cs typeface="Trebuchet MS"/>
              </a:rPr>
              <a:t>require</a:t>
            </a:r>
            <a:r>
              <a:rPr sz="12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additional</a:t>
            </a:r>
            <a:r>
              <a:rPr sz="12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funds.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403401" y="4294684"/>
            <a:ext cx="2514600" cy="22832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marR="349250" indent="514350">
              <a:lnSpc>
                <a:spcPct val="100000"/>
              </a:lnSpc>
              <a:spcBef>
                <a:spcPts val="100"/>
              </a:spcBef>
            </a:pPr>
            <a:r>
              <a:rPr sz="1400" spc="-30" dirty="0">
                <a:solidFill>
                  <a:srgbClr val="231F20"/>
                </a:solidFill>
                <a:latin typeface="Tahoma"/>
                <a:cs typeface="Tahoma"/>
              </a:rPr>
              <a:t>HISTORIC  </a:t>
            </a:r>
            <a:r>
              <a:rPr sz="1400" spc="-5" dirty="0">
                <a:solidFill>
                  <a:srgbClr val="231F20"/>
                </a:solidFill>
                <a:latin typeface="Tahoma"/>
                <a:cs typeface="Tahoma"/>
              </a:rPr>
              <a:t>DONORS </a:t>
            </a:r>
            <a:r>
              <a:rPr sz="1400" spc="75" dirty="0">
                <a:solidFill>
                  <a:srgbClr val="231F20"/>
                </a:solidFill>
                <a:latin typeface="Tahoma"/>
                <a:cs typeface="Tahoma"/>
              </a:rPr>
              <a:t>&amp;</a:t>
            </a:r>
            <a:r>
              <a:rPr sz="1400" spc="-25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400" spc="35" dirty="0">
                <a:solidFill>
                  <a:srgbClr val="231F20"/>
                </a:solidFill>
                <a:latin typeface="Tahoma"/>
                <a:cs typeface="Tahoma"/>
              </a:rPr>
              <a:t>PARTNERS</a:t>
            </a:r>
            <a:endParaRPr sz="1400" dirty="0">
              <a:latin typeface="Tahoma"/>
              <a:cs typeface="Tahoma"/>
            </a:endParaRPr>
          </a:p>
          <a:p>
            <a:pPr marL="389890" marR="382270" algn="ctr">
              <a:lnSpc>
                <a:spcPts val="3360"/>
              </a:lnSpc>
              <a:spcBef>
                <a:spcPts val="190"/>
              </a:spcBef>
            </a:pPr>
            <a:r>
              <a:rPr sz="1400" spc="-50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WAQF-E-JADID</a:t>
            </a:r>
            <a:r>
              <a:rPr sz="1400" spc="-105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 </a:t>
            </a:r>
            <a:r>
              <a:rPr sz="1400" spc="-35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FUND  </a:t>
            </a:r>
            <a:r>
              <a:rPr sz="1400" b="0" dirty="0">
                <a:solidFill>
                  <a:srgbClr val="231F20"/>
                </a:solidFill>
                <a:latin typeface="DIN Light"/>
                <a:cs typeface="DIN Light"/>
              </a:rPr>
              <a:t>HUMANITY FIRST  </a:t>
            </a:r>
            <a:r>
              <a:rPr sz="1400" b="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MAJLIS</a:t>
            </a:r>
            <a:endParaRPr sz="1400" dirty="0">
              <a:latin typeface="DIN Light" panose="02020500000000000000" pitchFamily="18" charset="0"/>
              <a:cs typeface="DIN Light"/>
            </a:endParaRPr>
          </a:p>
          <a:p>
            <a:pPr marL="45085" algn="ctr">
              <a:lnSpc>
                <a:spcPts val="1290"/>
              </a:lnSpc>
            </a:pPr>
            <a:r>
              <a:rPr sz="1400" spc="-55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KHUDDAM-UL-AHMADIYYA</a:t>
            </a:r>
            <a:r>
              <a:rPr lang="en-GB" sz="1400" spc="-55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 UK</a:t>
            </a:r>
          </a:p>
          <a:p>
            <a:pPr marL="45085" algn="ctr">
              <a:lnSpc>
                <a:spcPts val="1290"/>
              </a:lnSpc>
            </a:pPr>
            <a:endParaRPr lang="en-GB" sz="1400" spc="-55" dirty="0">
              <a:solidFill>
                <a:srgbClr val="231F20"/>
              </a:solidFill>
              <a:latin typeface="DIN Light" panose="02020500000000000000" pitchFamily="18" charset="0"/>
              <a:cs typeface="Arial"/>
            </a:endParaRPr>
          </a:p>
          <a:p>
            <a:pPr marL="45085" algn="ctr">
              <a:lnSpc>
                <a:spcPts val="1290"/>
              </a:lnSpc>
            </a:pPr>
            <a:r>
              <a:rPr lang="en-GB" sz="1400" spc="-55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MAJLIS ANSARULLAH UK</a:t>
            </a:r>
            <a:endParaRPr sz="1400" dirty="0">
              <a:latin typeface="DIN Light" panose="02020500000000000000" pitchFamily="18" charset="0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593901" y="4782972"/>
            <a:ext cx="2133600" cy="0"/>
          </a:xfrm>
          <a:custGeom>
            <a:avLst/>
            <a:gdLst/>
            <a:ahLst/>
            <a:cxnLst/>
            <a:rect l="l" t="t" r="r" b="b"/>
            <a:pathLst>
              <a:path w="2133600">
                <a:moveTo>
                  <a:pt x="0" y="0"/>
                </a:moveTo>
                <a:lnTo>
                  <a:pt x="2133600" y="0"/>
                </a:lnTo>
              </a:path>
            </a:pathLst>
          </a:custGeom>
          <a:ln w="32004">
            <a:solidFill>
              <a:srgbClr val="77DD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0" y="736193"/>
            <a:ext cx="7174865" cy="567055"/>
          </a:xfrm>
          <a:custGeom>
            <a:avLst/>
            <a:gdLst/>
            <a:ahLst/>
            <a:cxnLst/>
            <a:rect l="l" t="t" r="r" b="b"/>
            <a:pathLst>
              <a:path w="7174865" h="567055">
                <a:moveTo>
                  <a:pt x="0" y="566927"/>
                </a:moveTo>
                <a:lnTo>
                  <a:pt x="7174801" y="566927"/>
                </a:lnTo>
                <a:lnTo>
                  <a:pt x="7174801" y="0"/>
                </a:lnTo>
                <a:lnTo>
                  <a:pt x="0" y="0"/>
                </a:lnTo>
                <a:lnTo>
                  <a:pt x="0" y="5669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0" y="734979"/>
            <a:ext cx="652145" cy="567055"/>
          </a:xfrm>
          <a:custGeom>
            <a:avLst/>
            <a:gdLst/>
            <a:ahLst/>
            <a:cxnLst/>
            <a:rect l="l" t="t" r="r" b="b"/>
            <a:pathLst>
              <a:path w="652145" h="567055">
                <a:moveTo>
                  <a:pt x="651700" y="0"/>
                </a:moveTo>
                <a:lnTo>
                  <a:pt x="0" y="504050"/>
                </a:lnTo>
                <a:lnTo>
                  <a:pt x="0" y="566940"/>
                </a:lnTo>
                <a:lnTo>
                  <a:pt x="651700" y="566940"/>
                </a:lnTo>
                <a:lnTo>
                  <a:pt x="6517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413828" y="744970"/>
            <a:ext cx="46964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spc="-90" dirty="0">
                <a:solidFill>
                  <a:srgbClr val="4C9FB8"/>
                </a:solidFill>
                <a:latin typeface="Tahoma"/>
                <a:cs typeface="Tahoma"/>
              </a:rPr>
              <a:t>HOW </a:t>
            </a:r>
            <a:r>
              <a:rPr sz="3000" b="0" spc="75" dirty="0">
                <a:solidFill>
                  <a:srgbClr val="4C9FB8"/>
                </a:solidFill>
                <a:latin typeface="Tahoma"/>
                <a:cs typeface="Tahoma"/>
              </a:rPr>
              <a:t>MUCH</a:t>
            </a:r>
            <a:r>
              <a:rPr sz="3000" b="0" spc="-695" dirty="0">
                <a:solidFill>
                  <a:srgbClr val="4C9FB8"/>
                </a:solidFill>
                <a:latin typeface="Tahoma"/>
                <a:cs typeface="Tahoma"/>
              </a:rPr>
              <a:t> </a:t>
            </a:r>
            <a:r>
              <a:rPr sz="3000" b="0" dirty="0">
                <a:solidFill>
                  <a:srgbClr val="4C9FB8"/>
                </a:solidFill>
                <a:latin typeface="Tahoma"/>
                <a:cs typeface="Tahoma"/>
              </a:rPr>
              <a:t>DOES </a:t>
            </a:r>
            <a:r>
              <a:rPr sz="3000" b="0" spc="-155" dirty="0">
                <a:solidFill>
                  <a:srgbClr val="4C9FB8"/>
                </a:solidFill>
                <a:latin typeface="Tahoma"/>
                <a:cs typeface="Tahoma"/>
              </a:rPr>
              <a:t>IT </a:t>
            </a:r>
            <a:r>
              <a:rPr sz="3000" b="0" spc="5" dirty="0">
                <a:solidFill>
                  <a:srgbClr val="4C9FB8"/>
                </a:solidFill>
                <a:latin typeface="Tahoma"/>
                <a:cs typeface="Tahoma"/>
              </a:rPr>
              <a:t>COST?</a:t>
            </a:r>
            <a:endParaRPr sz="3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1990" cy="75600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8603" y="4476064"/>
            <a:ext cx="6645909" cy="2329180"/>
          </a:xfrm>
          <a:custGeom>
            <a:avLst/>
            <a:gdLst/>
            <a:ahLst/>
            <a:cxnLst/>
            <a:rect l="l" t="t" r="r" b="b"/>
            <a:pathLst>
              <a:path w="6645909" h="2329179">
                <a:moveTo>
                  <a:pt x="0" y="2329091"/>
                </a:moveTo>
                <a:lnTo>
                  <a:pt x="6645605" y="2329091"/>
                </a:lnTo>
                <a:lnTo>
                  <a:pt x="6645605" y="0"/>
                </a:lnTo>
                <a:lnTo>
                  <a:pt x="0" y="0"/>
                </a:lnTo>
                <a:lnTo>
                  <a:pt x="0" y="2329091"/>
                </a:lnTo>
                <a:close/>
              </a:path>
            </a:pathLst>
          </a:custGeom>
          <a:solidFill>
            <a:srgbClr val="F3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46115" y="5373156"/>
            <a:ext cx="62464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b="0" spc="-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have </a:t>
            </a:r>
            <a:r>
              <a:rPr sz="1600" b="0" spc="-1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learnt </a:t>
            </a:r>
            <a:r>
              <a:rPr sz="16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so much on these trips. This </a:t>
            </a:r>
            <a:r>
              <a:rPr sz="1600" b="0" spc="-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work </a:t>
            </a:r>
            <a:r>
              <a:rPr sz="16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that the </a:t>
            </a:r>
            <a:r>
              <a:rPr sz="1600" b="0" spc="-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engineers </a:t>
            </a:r>
            <a:r>
              <a:rPr sz="16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do</a:t>
            </a:r>
            <a:r>
              <a:rPr sz="1600" b="0" spc="-3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 </a:t>
            </a:r>
            <a:r>
              <a:rPr sz="16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in  </a:t>
            </a:r>
            <a:r>
              <a:rPr sz="1600" spc="1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remote </a:t>
            </a:r>
            <a:r>
              <a:rPr sz="1600" spc="-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villages </a:t>
            </a:r>
            <a:r>
              <a:rPr sz="1600" spc="1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is </a:t>
            </a:r>
            <a:r>
              <a:rPr sz="1600" spc="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something </a:t>
            </a:r>
            <a:r>
              <a:rPr sz="1600" spc="2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that </a:t>
            </a:r>
            <a:r>
              <a:rPr sz="1600" spc="1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can’t </a:t>
            </a:r>
            <a:r>
              <a:rPr sz="1600" spc="-4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be </a:t>
            </a:r>
            <a:r>
              <a:rPr sz="1600" spc="1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put into </a:t>
            </a:r>
            <a:r>
              <a:rPr sz="1600" spc="-1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words. </a:t>
            </a:r>
            <a:r>
              <a:rPr sz="1600" spc="3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It </a:t>
            </a:r>
            <a:r>
              <a:rPr sz="1600" spc="-2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has </a:t>
            </a:r>
            <a:r>
              <a:rPr sz="1600" spc="-5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a </a:t>
            </a:r>
            <a:r>
              <a:rPr sz="1600" spc="-1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big  </a:t>
            </a:r>
            <a:r>
              <a:rPr sz="1600" spc="1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impact</a:t>
            </a:r>
            <a:r>
              <a:rPr sz="1600" spc="-4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 </a:t>
            </a:r>
            <a:r>
              <a:rPr sz="1600" spc="-2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on</a:t>
            </a:r>
            <a:r>
              <a:rPr sz="1600" spc="-4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 </a:t>
            </a:r>
            <a:r>
              <a:rPr sz="1600" spc="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the</a:t>
            </a:r>
            <a:r>
              <a:rPr sz="1600" spc="-4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 </a:t>
            </a:r>
            <a:r>
              <a:rPr sz="1600" spc="1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villagers’</a:t>
            </a:r>
            <a:r>
              <a:rPr sz="1600" spc="-4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 </a:t>
            </a:r>
            <a:r>
              <a:rPr sz="1600" spc="1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faith</a:t>
            </a:r>
            <a:r>
              <a:rPr sz="1600" spc="-4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 </a:t>
            </a:r>
            <a:r>
              <a:rPr sz="1600" spc="-2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and</a:t>
            </a:r>
            <a:r>
              <a:rPr sz="1600" spc="-3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 </a:t>
            </a:r>
            <a:r>
              <a:rPr sz="1600" spc="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the</a:t>
            </a:r>
            <a:r>
              <a:rPr sz="1600" spc="-4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 </a:t>
            </a:r>
            <a:r>
              <a:rPr sz="1600" spc="1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faith</a:t>
            </a:r>
            <a:r>
              <a:rPr sz="1600" spc="-4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 </a:t>
            </a:r>
            <a:r>
              <a:rPr sz="1600" spc="-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of</a:t>
            </a:r>
            <a:r>
              <a:rPr sz="1600" spc="-4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 </a:t>
            </a:r>
            <a:r>
              <a:rPr sz="1600" spc="1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others</a:t>
            </a:r>
            <a:r>
              <a:rPr sz="1600" spc="-4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 </a:t>
            </a:r>
            <a:r>
              <a:rPr sz="1600" spc="2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in</a:t>
            </a:r>
            <a:r>
              <a:rPr sz="1600" spc="-4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 </a:t>
            </a:r>
            <a:r>
              <a:rPr sz="1600" spc="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the</a:t>
            </a:r>
            <a:r>
              <a:rPr sz="1600" spc="-3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 </a:t>
            </a:r>
            <a:r>
              <a:rPr sz="160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area.”</a:t>
            </a:r>
            <a:endParaRPr sz="1600" dirty="0">
              <a:latin typeface="DIN Light" panose="02020500000000000000" pitchFamily="18" charset="0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89315" y="6373916"/>
            <a:ext cx="33140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231F20"/>
                </a:solidFill>
                <a:latin typeface="Arial"/>
                <a:cs typeface="Arial"/>
              </a:rPr>
              <a:t>MIAN </a:t>
            </a:r>
            <a:r>
              <a:rPr sz="1400" spc="-85" dirty="0">
                <a:solidFill>
                  <a:srgbClr val="231F20"/>
                </a:solidFill>
                <a:latin typeface="Arial"/>
                <a:cs typeface="Arial"/>
              </a:rPr>
              <a:t>QAMAR </a:t>
            </a:r>
            <a:r>
              <a:rPr sz="1400" spc="-55" dirty="0">
                <a:solidFill>
                  <a:srgbClr val="231F20"/>
                </a:solidFill>
                <a:latin typeface="Arial"/>
                <a:cs typeface="Arial"/>
              </a:rPr>
              <a:t>AHMAD </a:t>
            </a:r>
            <a:r>
              <a:rPr sz="1400" spc="-30" dirty="0">
                <a:solidFill>
                  <a:srgbClr val="231F20"/>
                </a:solidFill>
                <a:latin typeface="Arial"/>
                <a:cs typeface="Arial"/>
              </a:rPr>
              <a:t>(MURABBI,</a:t>
            </a:r>
            <a:r>
              <a:rPr sz="1400" spc="-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231F20"/>
                </a:solidFill>
                <a:latin typeface="Arial"/>
                <a:cs typeface="Arial"/>
              </a:rPr>
              <a:t>BENIN)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32454" y="4693903"/>
            <a:ext cx="173990" cy="341630"/>
          </a:xfrm>
          <a:custGeom>
            <a:avLst/>
            <a:gdLst/>
            <a:ahLst/>
            <a:cxnLst/>
            <a:rect l="l" t="t" r="r" b="b"/>
            <a:pathLst>
              <a:path w="173989" h="341629">
                <a:moveTo>
                  <a:pt x="173685" y="341109"/>
                </a:moveTo>
                <a:lnTo>
                  <a:pt x="173685" y="165188"/>
                </a:lnTo>
                <a:lnTo>
                  <a:pt x="97777" y="165188"/>
                </a:lnTo>
                <a:lnTo>
                  <a:pt x="99037" y="146746"/>
                </a:lnTo>
                <a:lnTo>
                  <a:pt x="115201" y="105816"/>
                </a:lnTo>
                <a:lnTo>
                  <a:pt x="154456" y="81959"/>
                </a:lnTo>
                <a:lnTo>
                  <a:pt x="173685" y="76796"/>
                </a:lnTo>
                <a:lnTo>
                  <a:pt x="173685" y="0"/>
                </a:lnTo>
                <a:lnTo>
                  <a:pt x="134521" y="7112"/>
                </a:lnTo>
                <a:lnTo>
                  <a:pt x="70338" y="34572"/>
                </a:lnTo>
                <a:lnTo>
                  <a:pt x="25492" y="79191"/>
                </a:lnTo>
                <a:lnTo>
                  <a:pt x="2831" y="138126"/>
                </a:lnTo>
                <a:lnTo>
                  <a:pt x="0" y="172783"/>
                </a:lnTo>
                <a:lnTo>
                  <a:pt x="0" y="341109"/>
                </a:lnTo>
                <a:lnTo>
                  <a:pt x="173685" y="341109"/>
                </a:lnTo>
                <a:close/>
              </a:path>
            </a:pathLst>
          </a:custGeom>
          <a:ln w="25400">
            <a:solidFill>
              <a:srgbClr val="F7FC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55225" y="4719354"/>
            <a:ext cx="127635" cy="294640"/>
          </a:xfrm>
          <a:custGeom>
            <a:avLst/>
            <a:gdLst/>
            <a:ahLst/>
            <a:cxnLst/>
            <a:rect l="l" t="t" r="r" b="b"/>
            <a:pathLst>
              <a:path w="127635" h="294639">
                <a:moveTo>
                  <a:pt x="31038" y="51346"/>
                </a:moveTo>
                <a:lnTo>
                  <a:pt x="48681" y="33398"/>
                </a:lnTo>
                <a:lnTo>
                  <a:pt x="70597" y="18857"/>
                </a:lnTo>
                <a:lnTo>
                  <a:pt x="96788" y="7724"/>
                </a:lnTo>
                <a:lnTo>
                  <a:pt x="127253" y="0"/>
                </a:lnTo>
                <a:lnTo>
                  <a:pt x="127253" y="36601"/>
                </a:lnTo>
                <a:lnTo>
                  <a:pt x="108972" y="43216"/>
                </a:lnTo>
                <a:lnTo>
                  <a:pt x="93429" y="51896"/>
                </a:lnTo>
                <a:lnTo>
                  <a:pt x="62930" y="90714"/>
                </a:lnTo>
                <a:lnTo>
                  <a:pt x="54225" y="129780"/>
                </a:lnTo>
                <a:lnTo>
                  <a:pt x="53136" y="153581"/>
                </a:lnTo>
                <a:lnTo>
                  <a:pt x="53136" y="161620"/>
                </a:lnTo>
                <a:lnTo>
                  <a:pt x="127253" y="161620"/>
                </a:lnTo>
                <a:lnTo>
                  <a:pt x="127253" y="294233"/>
                </a:lnTo>
                <a:lnTo>
                  <a:pt x="0" y="294233"/>
                </a:lnTo>
                <a:lnTo>
                  <a:pt x="0" y="160731"/>
                </a:lnTo>
                <a:lnTo>
                  <a:pt x="1938" y="127605"/>
                </a:lnTo>
                <a:lnTo>
                  <a:pt x="7756" y="98332"/>
                </a:lnTo>
                <a:lnTo>
                  <a:pt x="17455" y="72913"/>
                </a:lnTo>
                <a:lnTo>
                  <a:pt x="31038" y="51346"/>
                </a:lnTo>
                <a:close/>
              </a:path>
            </a:pathLst>
          </a:custGeom>
          <a:ln w="25400">
            <a:solidFill>
              <a:srgbClr val="F7FC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30194" y="4719354"/>
            <a:ext cx="127635" cy="294640"/>
          </a:xfrm>
          <a:custGeom>
            <a:avLst/>
            <a:gdLst/>
            <a:ahLst/>
            <a:cxnLst/>
            <a:rect l="l" t="t" r="r" b="b"/>
            <a:pathLst>
              <a:path w="127635" h="294639">
                <a:moveTo>
                  <a:pt x="31038" y="51346"/>
                </a:moveTo>
                <a:lnTo>
                  <a:pt x="48688" y="33398"/>
                </a:lnTo>
                <a:lnTo>
                  <a:pt x="70607" y="18857"/>
                </a:lnTo>
                <a:lnTo>
                  <a:pt x="96795" y="7724"/>
                </a:lnTo>
                <a:lnTo>
                  <a:pt x="127253" y="0"/>
                </a:lnTo>
                <a:lnTo>
                  <a:pt x="127253" y="36601"/>
                </a:lnTo>
                <a:lnTo>
                  <a:pt x="108972" y="43216"/>
                </a:lnTo>
                <a:lnTo>
                  <a:pt x="93429" y="51896"/>
                </a:lnTo>
                <a:lnTo>
                  <a:pt x="62930" y="90714"/>
                </a:lnTo>
                <a:lnTo>
                  <a:pt x="54225" y="129780"/>
                </a:lnTo>
                <a:lnTo>
                  <a:pt x="53136" y="153581"/>
                </a:lnTo>
                <a:lnTo>
                  <a:pt x="53136" y="161620"/>
                </a:lnTo>
                <a:lnTo>
                  <a:pt x="127253" y="161620"/>
                </a:lnTo>
                <a:lnTo>
                  <a:pt x="127253" y="294233"/>
                </a:lnTo>
                <a:lnTo>
                  <a:pt x="0" y="294233"/>
                </a:lnTo>
                <a:lnTo>
                  <a:pt x="0" y="160731"/>
                </a:lnTo>
                <a:lnTo>
                  <a:pt x="1940" y="127605"/>
                </a:lnTo>
                <a:lnTo>
                  <a:pt x="7761" y="98332"/>
                </a:lnTo>
                <a:lnTo>
                  <a:pt x="17461" y="72913"/>
                </a:lnTo>
                <a:lnTo>
                  <a:pt x="31038" y="51346"/>
                </a:lnTo>
                <a:close/>
              </a:path>
            </a:pathLst>
          </a:custGeom>
          <a:ln w="25400">
            <a:solidFill>
              <a:srgbClr val="F7FC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07423" y="4693903"/>
            <a:ext cx="173990" cy="341630"/>
          </a:xfrm>
          <a:custGeom>
            <a:avLst/>
            <a:gdLst/>
            <a:ahLst/>
            <a:cxnLst/>
            <a:rect l="l" t="t" r="r" b="b"/>
            <a:pathLst>
              <a:path w="173989" h="341629">
                <a:moveTo>
                  <a:pt x="173685" y="341109"/>
                </a:moveTo>
                <a:lnTo>
                  <a:pt x="173685" y="165188"/>
                </a:lnTo>
                <a:lnTo>
                  <a:pt x="96888" y="165188"/>
                </a:lnTo>
                <a:lnTo>
                  <a:pt x="98140" y="146955"/>
                </a:lnTo>
                <a:lnTo>
                  <a:pt x="114299" y="106476"/>
                </a:lnTo>
                <a:lnTo>
                  <a:pt x="154065" y="82332"/>
                </a:lnTo>
                <a:lnTo>
                  <a:pt x="173685" y="76796"/>
                </a:lnTo>
                <a:lnTo>
                  <a:pt x="173685" y="0"/>
                </a:lnTo>
                <a:lnTo>
                  <a:pt x="134521" y="7112"/>
                </a:lnTo>
                <a:lnTo>
                  <a:pt x="70338" y="34572"/>
                </a:lnTo>
                <a:lnTo>
                  <a:pt x="25497" y="79191"/>
                </a:lnTo>
                <a:lnTo>
                  <a:pt x="2833" y="138126"/>
                </a:lnTo>
                <a:lnTo>
                  <a:pt x="0" y="172783"/>
                </a:lnTo>
                <a:lnTo>
                  <a:pt x="0" y="341109"/>
                </a:lnTo>
                <a:lnTo>
                  <a:pt x="173685" y="341109"/>
                </a:lnTo>
                <a:close/>
              </a:path>
            </a:pathLst>
          </a:custGeom>
          <a:ln w="25400">
            <a:solidFill>
              <a:srgbClr val="F7FC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540705" y="4418116"/>
            <a:ext cx="61861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800" b="1" spc="-4755" baseline="-1543" dirty="0">
                <a:solidFill>
                  <a:srgbClr val="020302"/>
                </a:solidFill>
                <a:latin typeface="Swis721 BlkOul BT"/>
                <a:cs typeface="Swis721 BlkOul BT"/>
              </a:rPr>
              <a:t>“</a:t>
            </a:r>
            <a:r>
              <a:rPr sz="1600" b="0" dirty="0">
                <a:solidFill>
                  <a:srgbClr val="020302"/>
                </a:solidFill>
                <a:latin typeface="DIN Light"/>
                <a:cs typeface="DIN Light"/>
              </a:rPr>
              <a:t>The opportunity </a:t>
            </a:r>
            <a:r>
              <a:rPr sz="1600" b="0" spc="-5" dirty="0">
                <a:solidFill>
                  <a:srgbClr val="020302"/>
                </a:solidFill>
                <a:latin typeface="DIN Light"/>
                <a:cs typeface="DIN Light"/>
              </a:rPr>
              <a:t>t</a:t>
            </a:r>
            <a:r>
              <a:rPr sz="1600" b="0" dirty="0">
                <a:solidFill>
                  <a:srgbClr val="020302"/>
                </a:solidFill>
                <a:latin typeface="DIN Light"/>
                <a:cs typeface="DIN Light"/>
              </a:rPr>
              <a:t>o </a:t>
            </a:r>
            <a:r>
              <a:rPr sz="1600" b="0" spc="-15" dirty="0">
                <a:solidFill>
                  <a:srgbClr val="020302"/>
                </a:solidFill>
                <a:latin typeface="DIN Light"/>
                <a:cs typeface="DIN Light"/>
              </a:rPr>
              <a:t>w</a:t>
            </a:r>
            <a:r>
              <a:rPr sz="1600" b="0" dirty="0">
                <a:solidFill>
                  <a:srgbClr val="020302"/>
                </a:solidFill>
                <a:latin typeface="DIN Light"/>
                <a:cs typeface="DIN Light"/>
              </a:rPr>
              <a:t>ork with the enginee</a:t>
            </a:r>
            <a:r>
              <a:rPr sz="1600" b="0" spc="-20" dirty="0">
                <a:solidFill>
                  <a:srgbClr val="020302"/>
                </a:solidFill>
                <a:latin typeface="DIN Light"/>
                <a:cs typeface="DIN Light"/>
              </a:rPr>
              <a:t>r</a:t>
            </a:r>
            <a:r>
              <a:rPr sz="1600" b="0" dirty="0">
                <a:solidFill>
                  <a:srgbClr val="020302"/>
                </a:solidFill>
                <a:latin typeface="DIN Light"/>
                <a:cs typeface="DIN Light"/>
              </a:rPr>
              <a:t>s f</a:t>
            </a:r>
            <a:r>
              <a:rPr sz="1600" b="0" spc="-50" dirty="0">
                <a:solidFill>
                  <a:srgbClr val="020302"/>
                </a:solidFill>
                <a:latin typeface="DIN Light"/>
                <a:cs typeface="DIN Light"/>
              </a:rPr>
              <a:t>r</a:t>
            </a:r>
            <a:r>
              <a:rPr sz="1600" b="0" dirty="0">
                <a:solidFill>
                  <a:srgbClr val="020302"/>
                </a:solidFill>
                <a:latin typeface="DIN Light"/>
                <a:cs typeface="DIN Light"/>
              </a:rPr>
              <a:t>om IAAAE is amazing. I</a:t>
            </a:r>
            <a:endParaRPr sz="1600" dirty="0">
              <a:latin typeface="DIN Light"/>
              <a:cs typeface="DIN Ligh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61416" y="4331744"/>
            <a:ext cx="6852284" cy="2687955"/>
          </a:xfrm>
          <a:custGeom>
            <a:avLst/>
            <a:gdLst/>
            <a:ahLst/>
            <a:cxnLst/>
            <a:rect l="l" t="t" r="r" b="b"/>
            <a:pathLst>
              <a:path w="6852284" h="2687954">
                <a:moveTo>
                  <a:pt x="122351" y="0"/>
                </a:moveTo>
                <a:lnTo>
                  <a:pt x="0" y="2334729"/>
                </a:lnTo>
                <a:lnTo>
                  <a:pt x="6729806" y="2687421"/>
                </a:lnTo>
                <a:lnTo>
                  <a:pt x="6852158" y="352691"/>
                </a:lnTo>
                <a:lnTo>
                  <a:pt x="122351" y="0"/>
                </a:lnTo>
                <a:close/>
              </a:path>
            </a:pathLst>
          </a:custGeom>
          <a:ln w="58801">
            <a:solidFill>
              <a:srgbClr val="00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002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05921" y="579602"/>
            <a:ext cx="5212080" cy="3751668"/>
          </a:xfrm>
          <a:prstGeom prst="rect">
            <a:avLst/>
          </a:prstGeom>
          <a:solidFill>
            <a:srgbClr val="FFFFFF">
              <a:alpha val="96998"/>
            </a:srgbClr>
          </a:solidFill>
        </p:spPr>
        <p:txBody>
          <a:bodyPr vert="horz" wrap="square" lIns="0" tIns="141605" rIns="0" bIns="0" rtlCol="0">
            <a:spAutoFit/>
          </a:bodyPr>
          <a:lstStyle/>
          <a:p>
            <a:pPr marL="219075">
              <a:lnSpc>
                <a:spcPct val="100000"/>
              </a:lnSpc>
              <a:spcBef>
                <a:spcPts val="1115"/>
              </a:spcBef>
            </a:pPr>
            <a:r>
              <a:rPr sz="1800" b="0" spc="-5" dirty="0">
                <a:solidFill>
                  <a:srgbClr val="231F20"/>
                </a:solidFill>
                <a:latin typeface="DIN Light"/>
                <a:cs typeface="DIN Light"/>
              </a:rPr>
              <a:t>How </a:t>
            </a:r>
            <a:r>
              <a:rPr sz="1800" b="0" dirty="0">
                <a:solidFill>
                  <a:srgbClr val="231F20"/>
                </a:solidFill>
                <a:latin typeface="DIN Light"/>
                <a:cs typeface="DIN Light"/>
              </a:rPr>
              <a:t>do </a:t>
            </a:r>
            <a:r>
              <a:rPr sz="1800" b="0" spc="-10" dirty="0">
                <a:solidFill>
                  <a:srgbClr val="231F20"/>
                </a:solidFill>
                <a:latin typeface="DIN Light"/>
                <a:cs typeface="DIN Light"/>
              </a:rPr>
              <a:t>we </a:t>
            </a:r>
            <a:r>
              <a:rPr sz="1800" b="0" spc="-5" dirty="0">
                <a:solidFill>
                  <a:srgbClr val="231F20"/>
                </a:solidFill>
                <a:latin typeface="DIN Light"/>
                <a:cs typeface="DIN Light"/>
              </a:rPr>
              <a:t>deliver </a:t>
            </a:r>
            <a:r>
              <a:rPr sz="1800" b="0" dirty="0">
                <a:solidFill>
                  <a:srgbClr val="231F20"/>
                </a:solidFill>
                <a:latin typeface="DIN Light"/>
                <a:cs typeface="DIN Light"/>
              </a:rPr>
              <a:t>a</a:t>
            </a:r>
            <a:r>
              <a:rPr sz="1800" b="0" spc="10" dirty="0">
                <a:solidFill>
                  <a:srgbClr val="231F20"/>
                </a:solidFill>
                <a:latin typeface="DIN Light"/>
                <a:cs typeface="DIN Light"/>
              </a:rPr>
              <a:t> </a:t>
            </a:r>
            <a:r>
              <a:rPr sz="1800" b="0" spc="-10" dirty="0">
                <a:solidFill>
                  <a:srgbClr val="231F20"/>
                </a:solidFill>
                <a:latin typeface="DIN Light"/>
                <a:cs typeface="DIN Light"/>
              </a:rPr>
              <a:t>project?</a:t>
            </a:r>
            <a:endParaRPr sz="1800" dirty="0">
              <a:latin typeface="DIN Light"/>
              <a:cs typeface="DIN Light"/>
            </a:endParaRPr>
          </a:p>
          <a:p>
            <a:pPr marL="219075" marR="236220">
              <a:lnSpc>
                <a:spcPct val="100000"/>
              </a:lnSpc>
              <a:spcBef>
                <a:spcPts val="1320"/>
              </a:spcBef>
            </a:pP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The model village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projects </a:t>
            </a:r>
            <a:r>
              <a:rPr sz="1200" b="0" spc="-15" dirty="0">
                <a:solidFill>
                  <a:srgbClr val="231F20"/>
                </a:solidFill>
                <a:latin typeface="DIN Light"/>
                <a:cs typeface="DIN Light"/>
              </a:rPr>
              <a:t>are </a:t>
            </a:r>
            <a:r>
              <a:rPr sz="1200" b="0" spc="-10" dirty="0">
                <a:solidFill>
                  <a:srgbClr val="231F20"/>
                </a:solidFill>
                <a:latin typeface="DIN Light"/>
                <a:cs typeface="DIN Light"/>
              </a:rPr>
              <a:t>delivered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by Students, </a:t>
            </a:r>
            <a:r>
              <a:rPr sz="1200" b="0" spc="-10" dirty="0">
                <a:solidFill>
                  <a:srgbClr val="231F20"/>
                </a:solidFill>
                <a:latin typeface="DIN Light"/>
                <a:cs typeface="DIN Light"/>
              </a:rPr>
              <a:t>Professionals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and  </a:t>
            </a:r>
            <a:r>
              <a:rPr sz="1200" b="0" spc="-10" dirty="0">
                <a:solidFill>
                  <a:srgbClr val="231F20"/>
                </a:solidFill>
                <a:latin typeface="DIN Light"/>
                <a:cs typeface="DIN Light"/>
              </a:rPr>
              <a:t>Novice Volunteers,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with the help of </a:t>
            </a:r>
            <a:r>
              <a:rPr sz="1200" b="0" spc="-10" dirty="0">
                <a:solidFill>
                  <a:srgbClr val="231F20"/>
                </a:solidFill>
                <a:latin typeface="DIN Light"/>
                <a:cs typeface="DIN Light"/>
              </a:rPr>
              <a:t>local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tradesmen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and</a:t>
            </a:r>
            <a:r>
              <a:rPr sz="1200" b="0" spc="40" dirty="0">
                <a:solidFill>
                  <a:srgbClr val="231F20"/>
                </a:solidFill>
                <a:latin typeface="DIN Light"/>
                <a:cs typeface="DIN Light"/>
              </a:rPr>
              <a:t>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contractors.</a:t>
            </a:r>
            <a:endParaRPr sz="1200" dirty="0">
              <a:latin typeface="DIN Light"/>
              <a:cs typeface="DIN Light"/>
            </a:endParaRPr>
          </a:p>
          <a:p>
            <a:pPr marL="219075" marR="680085">
              <a:lnSpc>
                <a:spcPct val="100000"/>
              </a:lnSpc>
            </a:pP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Education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and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training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is </a:t>
            </a:r>
            <a:r>
              <a:rPr sz="1200" b="0" spc="-10" dirty="0">
                <a:solidFill>
                  <a:srgbClr val="231F20"/>
                </a:solidFill>
                <a:latin typeface="DIN Light"/>
                <a:cs typeface="DIN Light"/>
              </a:rPr>
              <a:t>provided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to villagers to </a:t>
            </a:r>
            <a:r>
              <a:rPr sz="1200" b="0" spc="-10" dirty="0">
                <a:solidFill>
                  <a:srgbClr val="231F20"/>
                </a:solidFill>
                <a:latin typeface="DIN Light"/>
                <a:cs typeface="DIN Light"/>
              </a:rPr>
              <a:t>ensure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they can  </a:t>
            </a:r>
            <a:r>
              <a:rPr sz="1200" b="0" spc="-10" dirty="0">
                <a:solidFill>
                  <a:srgbClr val="231F20"/>
                </a:solidFill>
                <a:latin typeface="DIN Light"/>
                <a:cs typeface="DIN Light"/>
              </a:rPr>
              <a:t>troubleshoot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basic</a:t>
            </a:r>
            <a:r>
              <a:rPr sz="1200" b="0" spc="5" dirty="0">
                <a:solidFill>
                  <a:srgbClr val="231F20"/>
                </a:solidFill>
                <a:latin typeface="DIN Light"/>
                <a:cs typeface="DIN Light"/>
              </a:rPr>
              <a:t>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issues.</a:t>
            </a:r>
            <a:endParaRPr sz="1200" dirty="0">
              <a:latin typeface="DIN Light"/>
              <a:cs typeface="DIN Light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219075" marR="1296035">
              <a:lnSpc>
                <a:spcPct val="100000"/>
              </a:lnSpc>
            </a:pPr>
            <a:r>
              <a:rPr sz="1800" b="0" spc="-5" dirty="0">
                <a:solidFill>
                  <a:srgbClr val="231F20"/>
                </a:solidFill>
                <a:latin typeface="DIN Light"/>
                <a:cs typeface="DIN Light"/>
              </a:rPr>
              <a:t>How </a:t>
            </a:r>
            <a:r>
              <a:rPr sz="1800" b="0" dirty="0">
                <a:solidFill>
                  <a:srgbClr val="231F20"/>
                </a:solidFill>
                <a:latin typeface="DIN Light"/>
                <a:cs typeface="DIN Light"/>
              </a:rPr>
              <a:t>will </a:t>
            </a:r>
            <a:r>
              <a:rPr sz="1800" b="0" spc="-10" dirty="0">
                <a:solidFill>
                  <a:srgbClr val="231F20"/>
                </a:solidFill>
                <a:latin typeface="DIN Light"/>
                <a:cs typeface="DIN Light"/>
              </a:rPr>
              <a:t>we </a:t>
            </a:r>
            <a:r>
              <a:rPr sz="1800" b="0" spc="-20" dirty="0">
                <a:solidFill>
                  <a:srgbClr val="231F20"/>
                </a:solidFill>
                <a:latin typeface="DIN Light"/>
                <a:cs typeface="DIN Light"/>
              </a:rPr>
              <a:t>involve </a:t>
            </a:r>
            <a:r>
              <a:rPr sz="1800" b="0" spc="-5" dirty="0">
                <a:solidFill>
                  <a:srgbClr val="231F20"/>
                </a:solidFill>
                <a:latin typeface="DIN Light"/>
                <a:cs typeface="DIN Light"/>
              </a:rPr>
              <a:t>members </a:t>
            </a:r>
            <a:r>
              <a:rPr sz="1800" b="0" dirty="0">
                <a:solidFill>
                  <a:srgbClr val="231F20"/>
                </a:solidFill>
                <a:latin typeface="DIN Light"/>
                <a:cs typeface="DIN Light"/>
              </a:rPr>
              <a:t>of </a:t>
            </a:r>
            <a:r>
              <a:rPr sz="1800" b="0" spc="-5" dirty="0">
                <a:solidFill>
                  <a:srgbClr val="231F20"/>
                </a:solidFill>
                <a:latin typeface="DIN Light"/>
                <a:cs typeface="DIN Light"/>
              </a:rPr>
              <a:t>your  organisation </a:t>
            </a:r>
            <a:r>
              <a:rPr sz="1800" b="0" dirty="0">
                <a:solidFill>
                  <a:srgbClr val="231F20"/>
                </a:solidFill>
                <a:latin typeface="DIN Light"/>
                <a:cs typeface="DIN Light"/>
              </a:rPr>
              <a:t>with this</a:t>
            </a:r>
            <a:r>
              <a:rPr sz="1800" b="0" spc="-15" dirty="0">
                <a:solidFill>
                  <a:srgbClr val="231F20"/>
                </a:solidFill>
                <a:latin typeface="DIN Light"/>
                <a:cs typeface="DIN Light"/>
              </a:rPr>
              <a:t> </a:t>
            </a:r>
            <a:r>
              <a:rPr sz="1800" b="0" spc="-10" dirty="0">
                <a:solidFill>
                  <a:srgbClr val="231F20"/>
                </a:solidFill>
                <a:latin typeface="DIN Light"/>
                <a:cs typeface="DIN Light"/>
              </a:rPr>
              <a:t>project?</a:t>
            </a:r>
            <a:endParaRPr sz="1800" dirty="0">
              <a:latin typeface="DIN Light"/>
              <a:cs typeface="DIN Light"/>
            </a:endParaRPr>
          </a:p>
          <a:p>
            <a:pPr marL="219075" marR="391160">
              <a:lnSpc>
                <a:spcPct val="100000"/>
              </a:lnSpc>
              <a:spcBef>
                <a:spcPts val="1320"/>
              </a:spcBef>
            </a:pPr>
            <a:r>
              <a:rPr sz="1200" b="0" spc="-25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We </a:t>
            </a:r>
            <a:r>
              <a:rPr sz="1200" b="0" spc="-15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are </a:t>
            </a:r>
            <a:r>
              <a:rPr sz="1200" b="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aiming </a:t>
            </a:r>
            <a:r>
              <a:rPr sz="1200" b="0" spc="-5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to </a:t>
            </a:r>
            <a:r>
              <a:rPr sz="1200" b="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not </a:t>
            </a:r>
            <a:r>
              <a:rPr sz="1200" b="0" spc="-1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only request </a:t>
            </a:r>
            <a:r>
              <a:rPr sz="1200" b="0" spc="-5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your </a:t>
            </a:r>
            <a:r>
              <a:rPr sz="1200" b="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majlis </a:t>
            </a:r>
            <a:r>
              <a:rPr sz="1200" b="0" spc="-5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to </a:t>
            </a:r>
            <a:r>
              <a:rPr sz="1200" b="0" spc="-1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collect </a:t>
            </a:r>
            <a:r>
              <a:rPr sz="1200" b="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funds </a:t>
            </a:r>
            <a:r>
              <a:rPr sz="1200" b="0" spc="-1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for  </a:t>
            </a:r>
            <a:r>
              <a:rPr sz="1200" b="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these </a:t>
            </a:r>
            <a:r>
              <a:rPr sz="1200" b="0" spc="-1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project </a:t>
            </a:r>
            <a:r>
              <a:rPr sz="1200" b="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but also </a:t>
            </a:r>
            <a:r>
              <a:rPr sz="1200" b="0" spc="-5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physically </a:t>
            </a:r>
            <a:r>
              <a:rPr sz="1200" b="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get </a:t>
            </a:r>
            <a:r>
              <a:rPr sz="1200" b="0" spc="-1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involved</a:t>
            </a:r>
            <a:r>
              <a:rPr lang="en-GB" sz="1200" b="0" spc="-1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 if you so wish and attend our installation visits</a:t>
            </a:r>
            <a:r>
              <a:rPr sz="1200" b="0" spc="-5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. </a:t>
            </a:r>
            <a:r>
              <a:rPr sz="1200" b="0" spc="-25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We </a:t>
            </a:r>
            <a:r>
              <a:rPr sz="1200" b="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will also help with  </a:t>
            </a:r>
            <a:r>
              <a:rPr sz="1200" b="0" spc="-1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providing </a:t>
            </a:r>
            <a:r>
              <a:rPr sz="1200" b="0" spc="-5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marketing </a:t>
            </a:r>
            <a:r>
              <a:rPr sz="1200" b="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and </a:t>
            </a:r>
            <a:r>
              <a:rPr sz="1200" b="0" spc="-5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fundraising material </a:t>
            </a:r>
            <a:r>
              <a:rPr sz="1200" b="0" spc="-1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for </a:t>
            </a:r>
            <a:r>
              <a:rPr sz="1200" b="0" spc="-5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you to </a:t>
            </a:r>
            <a:r>
              <a:rPr sz="1200" b="0" spc="-1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share </a:t>
            </a:r>
            <a:r>
              <a:rPr sz="1200" b="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in </a:t>
            </a:r>
            <a:r>
              <a:rPr sz="1200" b="0" spc="-5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your  </a:t>
            </a:r>
            <a:r>
              <a:rPr sz="1200" spc="-15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respective </a:t>
            </a:r>
            <a:r>
              <a:rPr sz="1200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countries. </a:t>
            </a:r>
            <a:r>
              <a:rPr sz="1200" spc="-20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This </a:t>
            </a:r>
            <a:r>
              <a:rPr sz="1200" spc="40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will </a:t>
            </a:r>
            <a:r>
              <a:rPr sz="1200" spc="5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help </a:t>
            </a:r>
            <a:r>
              <a:rPr sz="1200" spc="15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in </a:t>
            </a:r>
            <a:r>
              <a:rPr sz="1200" spc="5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raising the profile </a:t>
            </a:r>
            <a:r>
              <a:rPr sz="1200" spc="-5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of </a:t>
            </a:r>
            <a:r>
              <a:rPr sz="1200" spc="15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our work  </a:t>
            </a:r>
            <a:r>
              <a:rPr sz="1200" b="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and</a:t>
            </a:r>
            <a:r>
              <a:rPr sz="1200" b="0" spc="-5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 collaboration.</a:t>
            </a:r>
            <a:endParaRPr lang="en-GB" sz="1200" b="0" spc="-5" dirty="0">
              <a:solidFill>
                <a:srgbClr val="231F20"/>
              </a:solidFill>
              <a:latin typeface="DIN Light" panose="02020500000000000000" pitchFamily="18" charset="0"/>
              <a:cs typeface="DIN Light"/>
            </a:endParaRPr>
          </a:p>
          <a:p>
            <a:pPr marL="219075" marR="391160">
              <a:lnSpc>
                <a:spcPct val="100000"/>
              </a:lnSpc>
              <a:spcBef>
                <a:spcPts val="1320"/>
              </a:spcBef>
            </a:pPr>
            <a:endParaRPr sz="1200" dirty="0">
              <a:latin typeface="DIN Light" panose="02020500000000000000" pitchFamily="18" charset="0"/>
              <a:cs typeface="DIN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01349" y="4816906"/>
            <a:ext cx="5212080" cy="1935480"/>
          </a:xfrm>
          <a:prstGeom prst="rect">
            <a:avLst/>
          </a:prstGeom>
          <a:solidFill>
            <a:srgbClr val="FFFFFF">
              <a:alpha val="96998"/>
            </a:srgbClr>
          </a:solidFill>
        </p:spPr>
        <p:txBody>
          <a:bodyPr vert="horz" wrap="square" lIns="0" tIns="141605" rIns="0" bIns="0" rtlCol="0">
            <a:spAutoFit/>
          </a:bodyPr>
          <a:lstStyle/>
          <a:p>
            <a:pPr marL="219075">
              <a:lnSpc>
                <a:spcPct val="100000"/>
              </a:lnSpc>
              <a:spcBef>
                <a:spcPts val="1115"/>
              </a:spcBef>
            </a:pPr>
            <a:r>
              <a:rPr sz="1800" b="0" spc="-5" dirty="0">
                <a:solidFill>
                  <a:srgbClr val="231F20"/>
                </a:solidFill>
                <a:latin typeface="DIN Light"/>
                <a:cs typeface="DIN Light"/>
              </a:rPr>
              <a:t>How to </a:t>
            </a:r>
            <a:r>
              <a:rPr sz="1800" b="0" dirty="0">
                <a:solidFill>
                  <a:srgbClr val="231F20"/>
                </a:solidFill>
                <a:latin typeface="DIN Light"/>
                <a:cs typeface="DIN Light"/>
              </a:rPr>
              <a:t>get</a:t>
            </a:r>
            <a:r>
              <a:rPr sz="1800" b="0" spc="5" dirty="0">
                <a:solidFill>
                  <a:srgbClr val="231F20"/>
                </a:solidFill>
                <a:latin typeface="DIN Light"/>
                <a:cs typeface="DIN Light"/>
              </a:rPr>
              <a:t> </a:t>
            </a:r>
            <a:r>
              <a:rPr sz="1800" b="0" spc="-15" dirty="0">
                <a:solidFill>
                  <a:srgbClr val="231F20"/>
                </a:solidFill>
                <a:latin typeface="DIN Light"/>
                <a:cs typeface="DIN Light"/>
              </a:rPr>
              <a:t>involved?</a:t>
            </a:r>
            <a:endParaRPr sz="1800">
              <a:latin typeface="DIN Light"/>
              <a:cs typeface="DIN Light"/>
            </a:endParaRPr>
          </a:p>
          <a:p>
            <a:pPr marL="447675" indent="-228600">
              <a:lnSpc>
                <a:spcPct val="100000"/>
              </a:lnSpc>
              <a:spcBef>
                <a:spcPts val="1320"/>
              </a:spcBef>
              <a:buChar char="•"/>
              <a:tabLst>
                <a:tab pos="447675" algn="l"/>
                <a:tab pos="448309" algn="l"/>
              </a:tabLst>
            </a:pP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Arranging fundraiser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 </a:t>
            </a:r>
            <a:r>
              <a:rPr sz="1200" b="0" spc="-10" dirty="0">
                <a:solidFill>
                  <a:srgbClr val="231F20"/>
                </a:solidFill>
                <a:latin typeface="DIN Light"/>
                <a:cs typeface="DIN Light"/>
              </a:rPr>
              <a:t>programs</a:t>
            </a:r>
            <a:endParaRPr sz="1200">
              <a:latin typeface="DIN Light"/>
              <a:cs typeface="DIN Light"/>
            </a:endParaRPr>
          </a:p>
          <a:p>
            <a:pPr marL="447675" indent="-228600">
              <a:lnSpc>
                <a:spcPct val="100000"/>
              </a:lnSpc>
              <a:buChar char="•"/>
              <a:tabLst>
                <a:tab pos="447675" algn="l"/>
                <a:tab pos="448309" algn="l"/>
              </a:tabLst>
            </a:pP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Sponsoring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Villages</a:t>
            </a:r>
            <a:endParaRPr sz="1200">
              <a:latin typeface="DIN Light"/>
              <a:cs typeface="DIN Light"/>
            </a:endParaRPr>
          </a:p>
          <a:p>
            <a:pPr marL="447675" marR="683895" indent="-228600">
              <a:lnSpc>
                <a:spcPct val="100000"/>
              </a:lnSpc>
              <a:buChar char="•"/>
              <a:tabLst>
                <a:tab pos="447675" algn="l"/>
                <a:tab pos="448309" algn="l"/>
              </a:tabLst>
            </a:pP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Sponsoring segments of a village i.e. the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water system,</a:t>
            </a:r>
            <a:r>
              <a:rPr sz="1200" b="0" spc="-60" dirty="0">
                <a:solidFill>
                  <a:srgbClr val="231F20"/>
                </a:solidFill>
                <a:latin typeface="DIN Light"/>
                <a:cs typeface="DIN Light"/>
              </a:rPr>
              <a:t>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Solar 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system,etc</a:t>
            </a:r>
            <a:endParaRPr sz="1200">
              <a:latin typeface="DIN Light"/>
              <a:cs typeface="DIN Light"/>
            </a:endParaRPr>
          </a:p>
          <a:p>
            <a:pPr marL="447675" indent="-228600">
              <a:lnSpc>
                <a:spcPct val="100000"/>
              </a:lnSpc>
              <a:buChar char="•"/>
              <a:tabLst>
                <a:tab pos="447675" algn="l"/>
                <a:tab pos="448309" algn="l"/>
              </a:tabLst>
            </a:pP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Corporate Sponsorship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 </a:t>
            </a:r>
            <a:r>
              <a:rPr sz="1200" b="0" spc="-10" dirty="0">
                <a:solidFill>
                  <a:srgbClr val="231F20"/>
                </a:solidFill>
                <a:latin typeface="DIN Light"/>
                <a:cs typeface="DIN Light"/>
              </a:rPr>
              <a:t>Programs</a:t>
            </a:r>
            <a:endParaRPr sz="1200">
              <a:latin typeface="DIN Light"/>
              <a:cs typeface="DIN Light"/>
            </a:endParaRPr>
          </a:p>
          <a:p>
            <a:pPr marL="447675" indent="-228600">
              <a:lnSpc>
                <a:spcPct val="100000"/>
              </a:lnSpc>
              <a:buChar char="•"/>
              <a:tabLst>
                <a:tab pos="447675" algn="l"/>
                <a:tab pos="448309" algn="l"/>
              </a:tabLst>
            </a:pPr>
            <a:r>
              <a:rPr sz="1200" b="0" spc="-15" dirty="0">
                <a:solidFill>
                  <a:srgbClr val="231F20"/>
                </a:solidFill>
                <a:latin typeface="DIN Light"/>
                <a:cs typeface="DIN Light"/>
              </a:rPr>
              <a:t>Waqf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e</a:t>
            </a:r>
            <a:r>
              <a:rPr sz="1200" b="0" spc="10" dirty="0">
                <a:solidFill>
                  <a:srgbClr val="231F20"/>
                </a:solidFill>
                <a:latin typeface="DIN Light"/>
                <a:cs typeface="DIN Light"/>
              </a:rPr>
              <a:t>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Aarzi</a:t>
            </a:r>
            <a:endParaRPr sz="1200">
              <a:latin typeface="DIN Light"/>
              <a:cs typeface="DIN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70645" y="0"/>
            <a:ext cx="334010" cy="275590"/>
          </a:xfrm>
          <a:custGeom>
            <a:avLst/>
            <a:gdLst/>
            <a:ahLst/>
            <a:cxnLst/>
            <a:rect l="l" t="t" r="r" b="b"/>
            <a:pathLst>
              <a:path w="334009" h="275590">
                <a:moveTo>
                  <a:pt x="242989" y="0"/>
                </a:moveTo>
                <a:lnTo>
                  <a:pt x="334010" y="97166"/>
                </a:lnTo>
                <a:lnTo>
                  <a:pt x="167005" y="275449"/>
                </a:lnTo>
                <a:lnTo>
                  <a:pt x="0" y="97166"/>
                </a:lnTo>
                <a:lnTo>
                  <a:pt x="91020" y="0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0645" y="30655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0645" y="694218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70645" y="1081886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0645" y="146955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70645" y="185722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70645" y="2244888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70645" y="2632556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0645" y="302022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70645" y="340789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70645" y="3795559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70645" y="4183226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70645" y="457089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0645" y="495856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70645" y="5346228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70645" y="5733896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70645" y="612156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70645" y="650923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70645" y="6896899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37651" y="7284566"/>
            <a:ext cx="167005" cy="275590"/>
          </a:xfrm>
          <a:custGeom>
            <a:avLst/>
            <a:gdLst/>
            <a:ahLst/>
            <a:cxnLst/>
            <a:rect l="l" t="t" r="r" b="b"/>
            <a:pathLst>
              <a:path w="167005" h="275590">
                <a:moveTo>
                  <a:pt x="0" y="0"/>
                </a:moveTo>
                <a:lnTo>
                  <a:pt x="167005" y="178282"/>
                </a:lnTo>
                <a:lnTo>
                  <a:pt x="75994" y="275438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70645" y="7284566"/>
            <a:ext cx="167005" cy="275590"/>
          </a:xfrm>
          <a:custGeom>
            <a:avLst/>
            <a:gdLst/>
            <a:ahLst/>
            <a:cxnLst/>
            <a:rect l="l" t="t" r="r" b="b"/>
            <a:pathLst>
              <a:path w="167005" h="275590">
                <a:moveTo>
                  <a:pt x="91010" y="275438"/>
                </a:moveTo>
                <a:lnTo>
                  <a:pt x="0" y="178282"/>
                </a:lnTo>
                <a:lnTo>
                  <a:pt x="167005" y="0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98663" y="0"/>
            <a:ext cx="334010" cy="275590"/>
          </a:xfrm>
          <a:custGeom>
            <a:avLst/>
            <a:gdLst/>
            <a:ahLst/>
            <a:cxnLst/>
            <a:rect l="l" t="t" r="r" b="b"/>
            <a:pathLst>
              <a:path w="334009" h="275590">
                <a:moveTo>
                  <a:pt x="242989" y="0"/>
                </a:moveTo>
                <a:lnTo>
                  <a:pt x="334010" y="97166"/>
                </a:lnTo>
                <a:lnTo>
                  <a:pt x="167005" y="275449"/>
                </a:lnTo>
                <a:lnTo>
                  <a:pt x="0" y="97166"/>
                </a:lnTo>
                <a:lnTo>
                  <a:pt x="91020" y="0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98663" y="30655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98663" y="694218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98663" y="1081886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98663" y="146955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98663" y="185722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98663" y="2244888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98663" y="2632556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98663" y="302022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98663" y="340789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98663" y="3795559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98663" y="4183226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98663" y="457089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98663" y="495856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98663" y="5346228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98663" y="5733896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98663" y="612156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98663" y="650923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98663" y="6896899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5" y="0"/>
                </a:moveTo>
                <a:lnTo>
                  <a:pt x="334010" y="178282"/>
                </a:lnTo>
                <a:lnTo>
                  <a:pt x="167005" y="356565"/>
                </a:lnTo>
                <a:lnTo>
                  <a:pt x="0" y="178282"/>
                </a:lnTo>
                <a:lnTo>
                  <a:pt x="167005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165668" y="7284566"/>
            <a:ext cx="167005" cy="275590"/>
          </a:xfrm>
          <a:custGeom>
            <a:avLst/>
            <a:gdLst/>
            <a:ahLst/>
            <a:cxnLst/>
            <a:rect l="l" t="t" r="r" b="b"/>
            <a:pathLst>
              <a:path w="167005" h="275590">
                <a:moveTo>
                  <a:pt x="0" y="0"/>
                </a:moveTo>
                <a:lnTo>
                  <a:pt x="167005" y="178282"/>
                </a:lnTo>
                <a:lnTo>
                  <a:pt x="75994" y="275438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98663" y="7284566"/>
            <a:ext cx="167005" cy="275590"/>
          </a:xfrm>
          <a:custGeom>
            <a:avLst/>
            <a:gdLst/>
            <a:ahLst/>
            <a:cxnLst/>
            <a:rect l="l" t="t" r="r" b="b"/>
            <a:pathLst>
              <a:path w="167005" h="275590">
                <a:moveTo>
                  <a:pt x="91010" y="275438"/>
                </a:moveTo>
                <a:lnTo>
                  <a:pt x="0" y="178282"/>
                </a:lnTo>
                <a:lnTo>
                  <a:pt x="167005" y="0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0" y="12"/>
            <a:ext cx="7172679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72396" y="351002"/>
            <a:ext cx="6645909" cy="2329180"/>
          </a:xfrm>
          <a:custGeom>
            <a:avLst/>
            <a:gdLst/>
            <a:ahLst/>
            <a:cxnLst/>
            <a:rect l="l" t="t" r="r" b="b"/>
            <a:pathLst>
              <a:path w="6645909" h="2329180">
                <a:moveTo>
                  <a:pt x="0" y="2329091"/>
                </a:moveTo>
                <a:lnTo>
                  <a:pt x="6645605" y="2329091"/>
                </a:lnTo>
                <a:lnTo>
                  <a:pt x="6645605" y="0"/>
                </a:lnTo>
                <a:lnTo>
                  <a:pt x="0" y="0"/>
                </a:lnTo>
                <a:lnTo>
                  <a:pt x="0" y="2329091"/>
                </a:lnTo>
                <a:close/>
              </a:path>
            </a:pathLst>
          </a:custGeom>
          <a:solidFill>
            <a:srgbClr val="F3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388577" y="1260264"/>
            <a:ext cx="6377305" cy="1178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want</a:t>
            </a:r>
            <a:r>
              <a:rPr sz="1600" spc="-4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 </a:t>
            </a:r>
            <a:r>
              <a:rPr sz="1600" spc="1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to</a:t>
            </a:r>
            <a:r>
              <a:rPr sz="1600" spc="-3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 </a:t>
            </a:r>
            <a:r>
              <a:rPr sz="1600" spc="2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bring</a:t>
            </a:r>
            <a:r>
              <a:rPr sz="1600" spc="-3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 </a:t>
            </a:r>
            <a:r>
              <a:rPr sz="1600" spc="1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electricity</a:t>
            </a:r>
            <a:r>
              <a:rPr sz="1600" spc="-3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 </a:t>
            </a:r>
            <a:r>
              <a:rPr sz="1600" spc="-3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so</a:t>
            </a:r>
            <a:r>
              <a:rPr sz="1600" spc="-3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 </a:t>
            </a:r>
            <a:r>
              <a:rPr sz="1600" spc="2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that</a:t>
            </a:r>
            <a:r>
              <a:rPr sz="1600" spc="-3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 </a:t>
            </a:r>
            <a:r>
              <a:rPr sz="1600" spc="-2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people</a:t>
            </a:r>
            <a:r>
              <a:rPr sz="1600" spc="-3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 </a:t>
            </a:r>
            <a:r>
              <a:rPr sz="1600" spc="-2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can</a:t>
            </a:r>
            <a:r>
              <a:rPr sz="1600" spc="-3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 </a:t>
            </a:r>
            <a:r>
              <a:rPr sz="160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benefit</a:t>
            </a:r>
            <a:r>
              <a:rPr sz="1600" spc="-4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 </a:t>
            </a:r>
            <a:r>
              <a:rPr sz="1600" spc="3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from</a:t>
            </a:r>
            <a:r>
              <a:rPr sz="1600" spc="-3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 </a:t>
            </a:r>
            <a:r>
              <a:rPr sz="1600" spc="-1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these</a:t>
            </a:r>
            <a:r>
              <a:rPr sz="1600" spc="-3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 </a:t>
            </a:r>
            <a:r>
              <a:rPr sz="1600" spc="-1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services  </a:t>
            </a:r>
            <a:r>
              <a:rPr sz="16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which Allah has </a:t>
            </a:r>
            <a:r>
              <a:rPr sz="1600" b="0" spc="-1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provided through </a:t>
            </a:r>
            <a:r>
              <a:rPr sz="16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these </a:t>
            </a:r>
            <a:r>
              <a:rPr sz="1600" b="0" spc="-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avenues. </a:t>
            </a:r>
            <a:r>
              <a:rPr sz="16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The Model Village  </a:t>
            </a:r>
            <a:r>
              <a:rPr sz="1600" spc="-1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encapsulates </a:t>
            </a:r>
            <a:r>
              <a:rPr sz="160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both </a:t>
            </a:r>
            <a:r>
              <a:rPr sz="1600" spc="1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water </a:t>
            </a:r>
            <a:r>
              <a:rPr sz="1600" spc="-1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sources </a:t>
            </a:r>
            <a:r>
              <a:rPr sz="1600" spc="-2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and </a:t>
            </a:r>
            <a:r>
              <a:rPr sz="1600" spc="1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electrification </a:t>
            </a:r>
            <a:r>
              <a:rPr sz="1600" spc="-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of</a:t>
            </a:r>
            <a:r>
              <a:rPr sz="1600" spc="-254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 </a:t>
            </a:r>
            <a:r>
              <a:rPr sz="1600" spc="1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villages.”</a:t>
            </a:r>
            <a:endParaRPr sz="1600" dirty="0">
              <a:latin typeface="DIN Light" panose="02020500000000000000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2597150">
              <a:lnSpc>
                <a:spcPct val="100000"/>
              </a:lnSpc>
            </a:pPr>
            <a:r>
              <a:rPr sz="1400" spc="-55" dirty="0">
                <a:solidFill>
                  <a:srgbClr val="020302"/>
                </a:solidFill>
                <a:latin typeface="Arial"/>
                <a:cs typeface="Arial"/>
              </a:rPr>
              <a:t>AKRAM </a:t>
            </a:r>
            <a:r>
              <a:rPr sz="1400" spc="-45" dirty="0">
                <a:solidFill>
                  <a:srgbClr val="020302"/>
                </a:solidFill>
                <a:latin typeface="Arial"/>
                <a:cs typeface="Arial"/>
              </a:rPr>
              <a:t>AHMADI (</a:t>
            </a:r>
            <a:r>
              <a:rPr sz="1400" spc="-45" dirty="0">
                <a:solidFill>
                  <a:srgbClr val="231F20"/>
                </a:solidFill>
                <a:latin typeface="Arial"/>
                <a:cs typeface="Arial"/>
              </a:rPr>
              <a:t>CHAIRMAN, </a:t>
            </a:r>
            <a:r>
              <a:rPr sz="1400" spc="-50" dirty="0">
                <a:solidFill>
                  <a:srgbClr val="231F20"/>
                </a:solidFill>
                <a:latin typeface="Arial"/>
                <a:cs typeface="Arial"/>
              </a:rPr>
              <a:t>IAAAE</a:t>
            </a:r>
            <a:r>
              <a:rPr sz="14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90" dirty="0">
                <a:solidFill>
                  <a:srgbClr val="231F20"/>
                </a:solidFill>
                <a:latin typeface="Arial"/>
                <a:cs typeface="Arial"/>
              </a:rPr>
              <a:t>EUROPE)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80326" y="500010"/>
            <a:ext cx="173990" cy="341630"/>
          </a:xfrm>
          <a:custGeom>
            <a:avLst/>
            <a:gdLst/>
            <a:ahLst/>
            <a:cxnLst/>
            <a:rect l="l" t="t" r="r" b="b"/>
            <a:pathLst>
              <a:path w="173989" h="341630">
                <a:moveTo>
                  <a:pt x="173685" y="341109"/>
                </a:moveTo>
                <a:lnTo>
                  <a:pt x="173685" y="165188"/>
                </a:lnTo>
                <a:lnTo>
                  <a:pt x="97777" y="165188"/>
                </a:lnTo>
                <a:lnTo>
                  <a:pt x="99037" y="146746"/>
                </a:lnTo>
                <a:lnTo>
                  <a:pt x="115201" y="105816"/>
                </a:lnTo>
                <a:lnTo>
                  <a:pt x="154456" y="81959"/>
                </a:lnTo>
                <a:lnTo>
                  <a:pt x="173685" y="76796"/>
                </a:lnTo>
                <a:lnTo>
                  <a:pt x="173685" y="0"/>
                </a:lnTo>
                <a:lnTo>
                  <a:pt x="134521" y="7112"/>
                </a:lnTo>
                <a:lnTo>
                  <a:pt x="70338" y="34572"/>
                </a:lnTo>
                <a:lnTo>
                  <a:pt x="25492" y="79191"/>
                </a:lnTo>
                <a:lnTo>
                  <a:pt x="2831" y="138126"/>
                </a:lnTo>
                <a:lnTo>
                  <a:pt x="0" y="172783"/>
                </a:lnTo>
                <a:lnTo>
                  <a:pt x="0" y="341109"/>
                </a:lnTo>
                <a:lnTo>
                  <a:pt x="173685" y="341109"/>
                </a:lnTo>
                <a:close/>
              </a:path>
            </a:pathLst>
          </a:custGeom>
          <a:ln w="25400">
            <a:solidFill>
              <a:srgbClr val="F7FC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3097" y="525461"/>
            <a:ext cx="127635" cy="294640"/>
          </a:xfrm>
          <a:custGeom>
            <a:avLst/>
            <a:gdLst/>
            <a:ahLst/>
            <a:cxnLst/>
            <a:rect l="l" t="t" r="r" b="b"/>
            <a:pathLst>
              <a:path w="127635" h="294640">
                <a:moveTo>
                  <a:pt x="31038" y="51346"/>
                </a:moveTo>
                <a:lnTo>
                  <a:pt x="48681" y="33398"/>
                </a:lnTo>
                <a:lnTo>
                  <a:pt x="70597" y="18857"/>
                </a:lnTo>
                <a:lnTo>
                  <a:pt x="96788" y="7724"/>
                </a:lnTo>
                <a:lnTo>
                  <a:pt x="127253" y="0"/>
                </a:lnTo>
                <a:lnTo>
                  <a:pt x="127253" y="36601"/>
                </a:lnTo>
                <a:lnTo>
                  <a:pt x="108972" y="43216"/>
                </a:lnTo>
                <a:lnTo>
                  <a:pt x="93429" y="51896"/>
                </a:lnTo>
                <a:lnTo>
                  <a:pt x="62930" y="90714"/>
                </a:lnTo>
                <a:lnTo>
                  <a:pt x="54225" y="129780"/>
                </a:lnTo>
                <a:lnTo>
                  <a:pt x="53136" y="153581"/>
                </a:lnTo>
                <a:lnTo>
                  <a:pt x="53136" y="161620"/>
                </a:lnTo>
                <a:lnTo>
                  <a:pt x="127253" y="161620"/>
                </a:lnTo>
                <a:lnTo>
                  <a:pt x="127253" y="294233"/>
                </a:lnTo>
                <a:lnTo>
                  <a:pt x="0" y="294233"/>
                </a:lnTo>
                <a:lnTo>
                  <a:pt x="0" y="160731"/>
                </a:lnTo>
                <a:lnTo>
                  <a:pt x="1938" y="127605"/>
                </a:lnTo>
                <a:lnTo>
                  <a:pt x="7756" y="98332"/>
                </a:lnTo>
                <a:lnTo>
                  <a:pt x="17455" y="72913"/>
                </a:lnTo>
                <a:lnTo>
                  <a:pt x="31038" y="51346"/>
                </a:lnTo>
                <a:close/>
              </a:path>
            </a:pathLst>
          </a:custGeom>
          <a:ln w="25400">
            <a:solidFill>
              <a:srgbClr val="F7FC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78066" y="525461"/>
            <a:ext cx="127635" cy="294640"/>
          </a:xfrm>
          <a:custGeom>
            <a:avLst/>
            <a:gdLst/>
            <a:ahLst/>
            <a:cxnLst/>
            <a:rect l="l" t="t" r="r" b="b"/>
            <a:pathLst>
              <a:path w="127635" h="294640">
                <a:moveTo>
                  <a:pt x="31038" y="51346"/>
                </a:moveTo>
                <a:lnTo>
                  <a:pt x="48688" y="33398"/>
                </a:lnTo>
                <a:lnTo>
                  <a:pt x="70607" y="18857"/>
                </a:lnTo>
                <a:lnTo>
                  <a:pt x="96795" y="7724"/>
                </a:lnTo>
                <a:lnTo>
                  <a:pt x="127253" y="0"/>
                </a:lnTo>
                <a:lnTo>
                  <a:pt x="127253" y="36601"/>
                </a:lnTo>
                <a:lnTo>
                  <a:pt x="108972" y="43216"/>
                </a:lnTo>
                <a:lnTo>
                  <a:pt x="93429" y="51896"/>
                </a:lnTo>
                <a:lnTo>
                  <a:pt x="62930" y="90714"/>
                </a:lnTo>
                <a:lnTo>
                  <a:pt x="54225" y="129780"/>
                </a:lnTo>
                <a:lnTo>
                  <a:pt x="53136" y="153581"/>
                </a:lnTo>
                <a:lnTo>
                  <a:pt x="53136" y="161620"/>
                </a:lnTo>
                <a:lnTo>
                  <a:pt x="127253" y="161620"/>
                </a:lnTo>
                <a:lnTo>
                  <a:pt x="127253" y="294233"/>
                </a:lnTo>
                <a:lnTo>
                  <a:pt x="0" y="294233"/>
                </a:lnTo>
                <a:lnTo>
                  <a:pt x="0" y="160731"/>
                </a:lnTo>
                <a:lnTo>
                  <a:pt x="1940" y="127605"/>
                </a:lnTo>
                <a:lnTo>
                  <a:pt x="7761" y="98332"/>
                </a:lnTo>
                <a:lnTo>
                  <a:pt x="17461" y="72913"/>
                </a:lnTo>
                <a:lnTo>
                  <a:pt x="31038" y="51346"/>
                </a:lnTo>
                <a:close/>
              </a:path>
            </a:pathLst>
          </a:custGeom>
          <a:ln w="25400">
            <a:solidFill>
              <a:srgbClr val="F7FC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55295" y="500010"/>
            <a:ext cx="173990" cy="341630"/>
          </a:xfrm>
          <a:custGeom>
            <a:avLst/>
            <a:gdLst/>
            <a:ahLst/>
            <a:cxnLst/>
            <a:rect l="l" t="t" r="r" b="b"/>
            <a:pathLst>
              <a:path w="173989" h="341630">
                <a:moveTo>
                  <a:pt x="173685" y="341109"/>
                </a:moveTo>
                <a:lnTo>
                  <a:pt x="173685" y="165188"/>
                </a:lnTo>
                <a:lnTo>
                  <a:pt x="96888" y="165188"/>
                </a:lnTo>
                <a:lnTo>
                  <a:pt x="98140" y="146955"/>
                </a:lnTo>
                <a:lnTo>
                  <a:pt x="114299" y="106476"/>
                </a:lnTo>
                <a:lnTo>
                  <a:pt x="154065" y="82332"/>
                </a:lnTo>
                <a:lnTo>
                  <a:pt x="173685" y="76796"/>
                </a:lnTo>
                <a:lnTo>
                  <a:pt x="173685" y="0"/>
                </a:lnTo>
                <a:lnTo>
                  <a:pt x="134521" y="7112"/>
                </a:lnTo>
                <a:lnTo>
                  <a:pt x="70338" y="34572"/>
                </a:lnTo>
                <a:lnTo>
                  <a:pt x="25497" y="79191"/>
                </a:lnTo>
                <a:lnTo>
                  <a:pt x="2833" y="138126"/>
                </a:lnTo>
                <a:lnTo>
                  <a:pt x="0" y="172783"/>
                </a:lnTo>
                <a:lnTo>
                  <a:pt x="0" y="341109"/>
                </a:lnTo>
                <a:lnTo>
                  <a:pt x="173685" y="341109"/>
                </a:lnTo>
                <a:close/>
              </a:path>
            </a:pathLst>
          </a:custGeom>
          <a:ln w="25400">
            <a:solidFill>
              <a:srgbClr val="F7FC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388577" y="305224"/>
            <a:ext cx="620839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800" b="1" spc="-4755" baseline="3472" dirty="0">
                <a:latin typeface="DIN Light" panose="02020500000000000000" pitchFamily="18" charset="0"/>
                <a:cs typeface="Swis721 BlkOul BT"/>
              </a:rPr>
              <a:t>“</a:t>
            </a:r>
            <a:r>
              <a:rPr sz="1600" spc="-65" dirty="0">
                <a:latin typeface="DIN Light" panose="02020500000000000000" pitchFamily="18" charset="0"/>
              </a:rPr>
              <a:t>W</a:t>
            </a:r>
            <a:r>
              <a:rPr sz="1600" dirty="0">
                <a:latin typeface="DIN Light" panose="02020500000000000000" pitchFamily="18" charset="0"/>
              </a:rPr>
              <a:t>e ha</a:t>
            </a:r>
            <a:r>
              <a:rPr sz="1600" spc="-20" dirty="0">
                <a:latin typeface="DIN Light" panose="02020500000000000000" pitchFamily="18" charset="0"/>
              </a:rPr>
              <a:t>v</a:t>
            </a:r>
            <a:r>
              <a:rPr sz="1600" dirty="0">
                <a:latin typeface="DIN Light" panose="02020500000000000000" pitchFamily="18" charset="0"/>
              </a:rPr>
              <a:t>e tried </a:t>
            </a:r>
            <a:r>
              <a:rPr sz="1600" spc="-5" dirty="0">
                <a:latin typeface="DIN Light" panose="02020500000000000000" pitchFamily="18" charset="0"/>
              </a:rPr>
              <a:t>t</a:t>
            </a:r>
            <a:r>
              <a:rPr sz="1600" dirty="0">
                <a:latin typeface="DIN Light" panose="02020500000000000000" pitchFamily="18" charset="0"/>
              </a:rPr>
              <a:t>o bring in wa</a:t>
            </a:r>
            <a:r>
              <a:rPr sz="1600" spc="-5" dirty="0">
                <a:latin typeface="DIN Light" panose="02020500000000000000" pitchFamily="18" charset="0"/>
              </a:rPr>
              <a:t>t</a:t>
            </a:r>
            <a:r>
              <a:rPr sz="1600" dirty="0">
                <a:latin typeface="DIN Light" panose="02020500000000000000" pitchFamily="18" charset="0"/>
              </a:rPr>
              <a:t>er </a:t>
            </a:r>
            <a:r>
              <a:rPr sz="1600" spc="-30" dirty="0">
                <a:latin typeface="DIN Light" panose="02020500000000000000" pitchFamily="18" charset="0"/>
              </a:rPr>
              <a:t>f</a:t>
            </a:r>
            <a:r>
              <a:rPr sz="1600" dirty="0">
                <a:latin typeface="DIN Light" panose="02020500000000000000" pitchFamily="18" charset="0"/>
              </a:rPr>
              <a:t>or </a:t>
            </a:r>
            <a:r>
              <a:rPr sz="1600" spc="-50" dirty="0">
                <a:latin typeface="DIN Light" panose="02020500000000000000" pitchFamily="18" charset="0"/>
              </a:rPr>
              <a:t>r</a:t>
            </a:r>
            <a:r>
              <a:rPr sz="1600" dirty="0">
                <a:latin typeface="DIN Light" panose="02020500000000000000" pitchFamily="18" charset="0"/>
              </a:rPr>
              <a:t>emo</a:t>
            </a:r>
            <a:r>
              <a:rPr sz="1600" spc="-5" dirty="0">
                <a:latin typeface="DIN Light" panose="02020500000000000000" pitchFamily="18" charset="0"/>
              </a:rPr>
              <a:t>t</a:t>
            </a:r>
            <a:r>
              <a:rPr sz="1600" dirty="0">
                <a:latin typeface="DIN Light" panose="02020500000000000000" pitchFamily="18" charset="0"/>
              </a:rPr>
              <a:t>e villages of Afri</a:t>
            </a:r>
            <a:r>
              <a:rPr sz="1600" spc="-10" dirty="0">
                <a:latin typeface="DIN Light" panose="02020500000000000000" pitchFamily="18" charset="0"/>
              </a:rPr>
              <a:t>c</a:t>
            </a:r>
            <a:r>
              <a:rPr sz="1600" dirty="0">
                <a:latin typeface="DIN Light" panose="02020500000000000000" pitchFamily="18" charset="0"/>
              </a:rPr>
              <a:t>a. Also, </a:t>
            </a:r>
            <a:r>
              <a:rPr sz="1600" spc="-15" dirty="0">
                <a:latin typeface="DIN Light" panose="02020500000000000000" pitchFamily="18" charset="0"/>
              </a:rPr>
              <a:t>w</a:t>
            </a:r>
            <a:r>
              <a:rPr sz="1600" dirty="0">
                <a:latin typeface="DIN Light" panose="02020500000000000000" pitchFamily="18" charset="0"/>
              </a:rPr>
              <a:t>e</a:t>
            </a:r>
            <a:endParaRPr sz="1600" dirty="0">
              <a:latin typeface="DIN Light" panose="02020500000000000000" pitchFamily="18" charset="0"/>
              <a:cs typeface="Swis721 BlkOul B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43423" y="143136"/>
            <a:ext cx="6703695" cy="2745105"/>
          </a:xfrm>
          <a:custGeom>
            <a:avLst/>
            <a:gdLst/>
            <a:ahLst/>
            <a:cxnLst/>
            <a:rect l="l" t="t" r="r" b="b"/>
            <a:pathLst>
              <a:path w="6703695" h="2745105">
                <a:moveTo>
                  <a:pt x="125780" y="0"/>
                </a:moveTo>
                <a:lnTo>
                  <a:pt x="0" y="2400109"/>
                </a:lnTo>
                <a:lnTo>
                  <a:pt x="6577774" y="2744838"/>
                </a:lnTo>
                <a:lnTo>
                  <a:pt x="6703555" y="344728"/>
                </a:lnTo>
                <a:lnTo>
                  <a:pt x="125780" y="0"/>
                </a:lnTo>
                <a:close/>
              </a:path>
            </a:pathLst>
          </a:custGeom>
          <a:ln w="58801">
            <a:solidFill>
              <a:srgbClr val="00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5295" y="1758459"/>
            <a:ext cx="7461950" cy="5179623"/>
          </a:xfrm>
          <a:prstGeom prst="rect">
            <a:avLst/>
          </a:prstGeom>
          <a:solidFill>
            <a:srgbClr val="FFFFFF">
              <a:alpha val="89999"/>
            </a:srgbClr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n-GB" sz="2350" dirty="0">
                <a:latin typeface="DIN Light" panose="02020500000000000000" pitchFamily="18" charset="0"/>
                <a:cs typeface="Times New Roman"/>
              </a:rPr>
              <a:t>  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n-GB" sz="2350" dirty="0">
                <a:latin typeface="DIN Light" panose="02020500000000000000" pitchFamily="18" charset="0"/>
                <a:cs typeface="Times New Roman"/>
              </a:rPr>
              <a:t>  Location 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n-GB" sz="2000" dirty="0">
                <a:latin typeface="DIN Light" panose="02020500000000000000" pitchFamily="18" charset="0"/>
                <a:cs typeface="Times New Roman"/>
              </a:rPr>
              <a:t>   Central Benin-  </a:t>
            </a:r>
            <a:r>
              <a:rPr lang="en-GB" sz="2000" dirty="0" err="1">
                <a:latin typeface="DIN Light" panose="02020500000000000000" pitchFamily="18" charset="0"/>
                <a:cs typeface="Times New Roman"/>
              </a:rPr>
              <a:t>Parakou</a:t>
            </a:r>
            <a:r>
              <a:rPr lang="en-GB" sz="2000" dirty="0">
                <a:latin typeface="DIN Light" panose="02020500000000000000" pitchFamily="18" charset="0"/>
                <a:cs typeface="Times New Roman"/>
              </a:rPr>
              <a:t> Region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n-GB" sz="2000" dirty="0">
                <a:latin typeface="DIN Light" panose="02020500000000000000" pitchFamily="18" charset="0"/>
                <a:cs typeface="Times New Roman"/>
              </a:rPr>
              <a:t>   Nearest Town – </a:t>
            </a:r>
            <a:r>
              <a:rPr lang="en-GB" sz="2000" dirty="0" err="1">
                <a:latin typeface="DIN Light" panose="02020500000000000000" pitchFamily="18" charset="0"/>
                <a:cs typeface="Times New Roman"/>
              </a:rPr>
              <a:t>Tchaourou</a:t>
            </a:r>
            <a:endParaRPr lang="en-GB" sz="2000" dirty="0">
              <a:latin typeface="DIN Light" panose="02020500000000000000" pitchFamily="18" charset="0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lang="en-GB" sz="2350" dirty="0">
              <a:latin typeface="DIN Light" panose="02020500000000000000" pitchFamily="18" charset="0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n-GB" sz="2350" dirty="0">
                <a:latin typeface="DIN Light" panose="02020500000000000000" pitchFamily="18" charset="0"/>
                <a:cs typeface="Times New Roman"/>
              </a:rPr>
              <a:t>  Population 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n-GB" sz="2350" dirty="0">
                <a:latin typeface="DIN Light" panose="02020500000000000000" pitchFamily="18" charset="0"/>
                <a:cs typeface="Times New Roman"/>
              </a:rPr>
              <a:t>   </a:t>
            </a:r>
            <a:r>
              <a:rPr lang="en-GB" sz="2000" dirty="0">
                <a:latin typeface="DIN Light" panose="02020500000000000000" pitchFamily="18" charset="0"/>
                <a:cs typeface="Times New Roman"/>
              </a:rPr>
              <a:t>Circa 450 inhabitants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n-GB" sz="2000" dirty="0">
                <a:latin typeface="DIN Light" panose="02020500000000000000" pitchFamily="18" charset="0"/>
                <a:cs typeface="Times New Roman"/>
              </a:rPr>
              <a:t>    75 Houses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n-GB" sz="2000" dirty="0">
                <a:latin typeface="DIN Light" panose="02020500000000000000" pitchFamily="18" charset="0"/>
                <a:cs typeface="Times New Roman"/>
              </a:rPr>
              <a:t>    Ahmadi Population 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lang="en-GB" sz="2350" dirty="0">
              <a:latin typeface="DIN Light" panose="02020500000000000000" pitchFamily="18" charset="0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n-GB" sz="2350" dirty="0">
                <a:latin typeface="DIN Light" panose="02020500000000000000" pitchFamily="18" charset="0"/>
                <a:cs typeface="Times New Roman"/>
              </a:rPr>
              <a:t>  Existing Amenities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n-GB" sz="2000" dirty="0">
                <a:latin typeface="DIN Light" panose="02020500000000000000" pitchFamily="18" charset="0"/>
                <a:cs typeface="Times New Roman"/>
              </a:rPr>
              <a:t>   Water borehole (Contaminated)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n-GB" sz="2000" dirty="0">
                <a:latin typeface="DIN Light" panose="02020500000000000000" pitchFamily="18" charset="0"/>
                <a:cs typeface="Times New Roman"/>
              </a:rPr>
              <a:t>   Mosque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n-GB" sz="2000" dirty="0">
                <a:latin typeface="DIN Light" panose="02020500000000000000" pitchFamily="18" charset="0"/>
                <a:cs typeface="Times New Roman"/>
              </a:rPr>
              <a:t>   School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n-GB" sz="2000" dirty="0">
                <a:latin typeface="DIN Light" panose="02020500000000000000" pitchFamily="18" charset="0"/>
                <a:cs typeface="Times New Roman"/>
              </a:rPr>
              <a:t>   Some Farming Land</a:t>
            </a:r>
            <a:endParaRPr lang="en-GB" sz="2350" dirty="0">
              <a:latin typeface="DIN Light" panose="02020500000000000000" pitchFamily="18" charset="0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7500" y="1495425"/>
            <a:ext cx="7848600" cy="5791200"/>
          </a:xfrm>
          <a:custGeom>
            <a:avLst/>
            <a:gdLst/>
            <a:ahLst/>
            <a:cxnLst/>
            <a:rect l="l" t="t" r="r" b="b"/>
            <a:pathLst>
              <a:path w="4075429" h="2597150">
                <a:moveTo>
                  <a:pt x="0" y="207010"/>
                </a:moveTo>
                <a:lnTo>
                  <a:pt x="125247" y="2596807"/>
                </a:lnTo>
                <a:lnTo>
                  <a:pt x="4075264" y="2389797"/>
                </a:lnTo>
                <a:lnTo>
                  <a:pt x="3950030" y="0"/>
                </a:lnTo>
                <a:lnTo>
                  <a:pt x="0" y="207010"/>
                </a:lnTo>
                <a:close/>
              </a:path>
            </a:pathLst>
          </a:custGeom>
          <a:ln w="58801">
            <a:solidFill>
              <a:srgbClr val="00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36193"/>
            <a:ext cx="7174865" cy="567055"/>
          </a:xfrm>
          <a:custGeom>
            <a:avLst/>
            <a:gdLst/>
            <a:ahLst/>
            <a:cxnLst/>
            <a:rect l="l" t="t" r="r" b="b"/>
            <a:pathLst>
              <a:path w="7174865" h="567055">
                <a:moveTo>
                  <a:pt x="0" y="566927"/>
                </a:moveTo>
                <a:lnTo>
                  <a:pt x="7174801" y="566927"/>
                </a:lnTo>
                <a:lnTo>
                  <a:pt x="7174801" y="0"/>
                </a:lnTo>
                <a:lnTo>
                  <a:pt x="0" y="0"/>
                </a:lnTo>
                <a:lnTo>
                  <a:pt x="0" y="5669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734978"/>
            <a:ext cx="455295" cy="567055"/>
          </a:xfrm>
          <a:custGeom>
            <a:avLst/>
            <a:gdLst/>
            <a:ahLst/>
            <a:cxnLst/>
            <a:rect l="l" t="t" r="r" b="b"/>
            <a:pathLst>
              <a:path w="455295" h="567055">
                <a:moveTo>
                  <a:pt x="455218" y="0"/>
                </a:moveTo>
                <a:lnTo>
                  <a:pt x="0" y="341795"/>
                </a:lnTo>
                <a:lnTo>
                  <a:pt x="0" y="566940"/>
                </a:lnTo>
                <a:lnTo>
                  <a:pt x="455218" y="566940"/>
                </a:lnTo>
                <a:lnTo>
                  <a:pt x="4552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61299" y="744970"/>
            <a:ext cx="64135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000" spc="5" dirty="0">
                <a:solidFill>
                  <a:srgbClr val="4C9FB8"/>
                </a:solidFill>
                <a:latin typeface="Tahoma"/>
                <a:cs typeface="Tahoma"/>
              </a:rPr>
              <a:t>BENIN - GBEYEKAROU</a:t>
            </a:r>
            <a:endParaRPr sz="3000" dirty="0">
              <a:latin typeface="Tahoma"/>
              <a:cs typeface="Tahom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31A8D9-E71A-422B-AEC8-142FE0BD4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379" y="1885394"/>
            <a:ext cx="3276600" cy="288777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64856" y="1730260"/>
            <a:ext cx="5191444" cy="5511765"/>
          </a:xfrm>
          <a:prstGeom prst="rect">
            <a:avLst/>
          </a:prstGeom>
          <a:solidFill>
            <a:srgbClr val="FFFFFF">
              <a:alpha val="94999"/>
            </a:srgbClr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173355">
              <a:lnSpc>
                <a:spcPct val="100000"/>
              </a:lnSpc>
            </a:pPr>
            <a:r>
              <a:rPr lang="en-GB" sz="3600" b="1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Village Scope:</a:t>
            </a:r>
          </a:p>
          <a:p>
            <a:pPr marL="459105" indent="-285750">
              <a:lnSpc>
                <a:spcPct val="100000"/>
              </a:lnSpc>
              <a:buFontTx/>
              <a:buChar char="-"/>
            </a:pPr>
            <a:endParaRPr lang="en-GB" dirty="0">
              <a:solidFill>
                <a:srgbClr val="231F20"/>
              </a:solidFill>
              <a:latin typeface="DIN Light" panose="02020500000000000000" pitchFamily="18" charset="0"/>
              <a:cs typeface="DIN Light"/>
            </a:endParaRPr>
          </a:p>
          <a:p>
            <a:pPr marL="459105" indent="-285750">
              <a:lnSpc>
                <a:spcPct val="100000"/>
              </a:lnSpc>
              <a:buFontTx/>
              <a:buChar char="-"/>
            </a:pPr>
            <a:r>
              <a:rPr lang="en-GB" sz="160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Solar Water System</a:t>
            </a:r>
            <a:br>
              <a:rPr lang="en-GB" sz="160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</a:br>
            <a:endParaRPr lang="en-GB" sz="1600" dirty="0">
              <a:solidFill>
                <a:srgbClr val="231F20"/>
              </a:solidFill>
              <a:latin typeface="DIN Light" panose="02020500000000000000" pitchFamily="18" charset="0"/>
              <a:cs typeface="DIN Light"/>
            </a:endParaRPr>
          </a:p>
          <a:p>
            <a:pPr marL="459105" indent="-285750">
              <a:lnSpc>
                <a:spcPct val="100000"/>
              </a:lnSpc>
              <a:buFontTx/>
              <a:buChar char="-"/>
            </a:pPr>
            <a:r>
              <a:rPr lang="en-GB" sz="160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Water Storage System</a:t>
            </a:r>
            <a:br>
              <a:rPr lang="en-GB" sz="160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</a:br>
            <a:endParaRPr lang="en-GB" sz="1600" dirty="0">
              <a:solidFill>
                <a:srgbClr val="231F20"/>
              </a:solidFill>
              <a:latin typeface="DIN Light" panose="02020500000000000000" pitchFamily="18" charset="0"/>
              <a:cs typeface="DIN Light"/>
            </a:endParaRPr>
          </a:p>
          <a:p>
            <a:pPr marL="459105" indent="-285750">
              <a:lnSpc>
                <a:spcPct val="100000"/>
              </a:lnSpc>
              <a:buFontTx/>
              <a:buChar char="-"/>
            </a:pPr>
            <a:r>
              <a:rPr lang="en-GB" sz="160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Water Distribution System</a:t>
            </a:r>
            <a:br>
              <a:rPr lang="en-GB" sz="160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</a:br>
            <a:endParaRPr lang="en-GB" sz="1600" dirty="0">
              <a:solidFill>
                <a:srgbClr val="231F20"/>
              </a:solidFill>
              <a:latin typeface="DIN Light" panose="02020500000000000000" pitchFamily="18" charset="0"/>
              <a:cs typeface="DIN Light"/>
            </a:endParaRPr>
          </a:p>
          <a:p>
            <a:pPr marL="459105" indent="-285750">
              <a:lnSpc>
                <a:spcPct val="100000"/>
              </a:lnSpc>
              <a:buFontTx/>
              <a:buChar char="-"/>
            </a:pPr>
            <a:r>
              <a:rPr lang="en-GB" sz="160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DC Solar Electric System</a:t>
            </a:r>
            <a:br>
              <a:rPr lang="en-GB" sz="160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</a:br>
            <a:endParaRPr lang="en-GB" sz="1600" dirty="0">
              <a:solidFill>
                <a:srgbClr val="231F20"/>
              </a:solidFill>
              <a:latin typeface="DIN Light" panose="02020500000000000000" pitchFamily="18" charset="0"/>
              <a:cs typeface="DIN Light"/>
            </a:endParaRPr>
          </a:p>
          <a:p>
            <a:pPr marL="459105" indent="-285750">
              <a:lnSpc>
                <a:spcPct val="100000"/>
              </a:lnSpc>
              <a:buFontTx/>
              <a:buChar char="-"/>
            </a:pPr>
            <a:r>
              <a:rPr lang="en-GB" sz="160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Community Centre &amp; MTA</a:t>
            </a:r>
            <a:br>
              <a:rPr lang="en-GB" sz="160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</a:br>
            <a:endParaRPr lang="en-GB" sz="1600" dirty="0">
              <a:solidFill>
                <a:srgbClr val="231F20"/>
              </a:solidFill>
              <a:latin typeface="DIN Light" panose="02020500000000000000" pitchFamily="18" charset="0"/>
              <a:cs typeface="DIN Light"/>
            </a:endParaRPr>
          </a:p>
          <a:p>
            <a:pPr marL="459105" indent="-285750">
              <a:lnSpc>
                <a:spcPct val="100000"/>
              </a:lnSpc>
              <a:buFontTx/>
              <a:buChar char="-"/>
            </a:pPr>
            <a:r>
              <a:rPr lang="en-GB" sz="160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Extension to the Mosque</a:t>
            </a:r>
            <a:br>
              <a:rPr lang="en-GB" sz="160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</a:br>
            <a:endParaRPr lang="en-GB" sz="1600" dirty="0">
              <a:solidFill>
                <a:srgbClr val="231F20"/>
              </a:solidFill>
              <a:latin typeface="DIN Light" panose="02020500000000000000" pitchFamily="18" charset="0"/>
              <a:cs typeface="DIN Light"/>
            </a:endParaRPr>
          </a:p>
          <a:p>
            <a:pPr marL="459105" indent="-285750">
              <a:lnSpc>
                <a:spcPct val="100000"/>
              </a:lnSpc>
              <a:buFontTx/>
              <a:buChar char="-"/>
            </a:pPr>
            <a:r>
              <a:rPr lang="en-GB" sz="160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Drip Irrigation System</a:t>
            </a:r>
            <a:br>
              <a:rPr lang="en-GB" sz="160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</a:br>
            <a:endParaRPr lang="en-GB" sz="1600" dirty="0">
              <a:solidFill>
                <a:srgbClr val="231F20"/>
              </a:solidFill>
              <a:latin typeface="DIN Light" panose="02020500000000000000" pitchFamily="18" charset="0"/>
              <a:cs typeface="DIN Light"/>
            </a:endParaRPr>
          </a:p>
          <a:p>
            <a:pPr marL="459105" indent="-285750">
              <a:lnSpc>
                <a:spcPct val="100000"/>
              </a:lnSpc>
              <a:buFontTx/>
              <a:buChar char="-"/>
            </a:pPr>
            <a:r>
              <a:rPr lang="en-GB" sz="160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Road Construction</a:t>
            </a:r>
            <a:br>
              <a:rPr lang="en-GB" sz="160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</a:br>
            <a:endParaRPr lang="en-GB" sz="1600" dirty="0">
              <a:solidFill>
                <a:srgbClr val="231F20"/>
              </a:solidFill>
              <a:latin typeface="DIN Light" panose="02020500000000000000" pitchFamily="18" charset="0"/>
              <a:cs typeface="DIN Light"/>
            </a:endParaRPr>
          </a:p>
          <a:p>
            <a:pPr marL="459105" indent="-285750">
              <a:lnSpc>
                <a:spcPct val="100000"/>
              </a:lnSpc>
              <a:buFontTx/>
              <a:buChar char="-"/>
            </a:pPr>
            <a:r>
              <a:rPr lang="en-GB" sz="160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Toilets and Sanitation</a:t>
            </a:r>
          </a:p>
          <a:p>
            <a:pPr marL="459105" indent="-285750">
              <a:lnSpc>
                <a:spcPct val="100000"/>
              </a:lnSpc>
              <a:buFontTx/>
              <a:buChar char="-"/>
            </a:pPr>
            <a:endParaRPr lang="en-GB" dirty="0">
              <a:solidFill>
                <a:srgbClr val="231F20"/>
              </a:solidFill>
              <a:latin typeface="DIN Light" panose="02020500000000000000" pitchFamily="18" charset="0"/>
              <a:cs typeface="DIN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736193"/>
            <a:ext cx="7174865" cy="567055"/>
          </a:xfrm>
          <a:custGeom>
            <a:avLst/>
            <a:gdLst/>
            <a:ahLst/>
            <a:cxnLst/>
            <a:rect l="l" t="t" r="r" b="b"/>
            <a:pathLst>
              <a:path w="7174865" h="567055">
                <a:moveTo>
                  <a:pt x="0" y="566927"/>
                </a:moveTo>
                <a:lnTo>
                  <a:pt x="7174801" y="566927"/>
                </a:lnTo>
                <a:lnTo>
                  <a:pt x="7174801" y="0"/>
                </a:lnTo>
                <a:lnTo>
                  <a:pt x="0" y="0"/>
                </a:lnTo>
                <a:lnTo>
                  <a:pt x="0" y="5669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34980"/>
            <a:ext cx="615315" cy="567055"/>
          </a:xfrm>
          <a:custGeom>
            <a:avLst/>
            <a:gdLst/>
            <a:ahLst/>
            <a:cxnLst/>
            <a:rect l="l" t="t" r="r" b="b"/>
            <a:pathLst>
              <a:path w="615315" h="567055">
                <a:moveTo>
                  <a:pt x="615200" y="0"/>
                </a:moveTo>
                <a:lnTo>
                  <a:pt x="0" y="473163"/>
                </a:lnTo>
                <a:lnTo>
                  <a:pt x="0" y="566940"/>
                </a:lnTo>
                <a:lnTo>
                  <a:pt x="615200" y="566940"/>
                </a:lnTo>
                <a:lnTo>
                  <a:pt x="615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52156" y="744970"/>
            <a:ext cx="489934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000" spc="35" dirty="0">
                <a:solidFill>
                  <a:srgbClr val="4C9FB8"/>
                </a:solidFill>
                <a:latin typeface="Tahoma"/>
                <a:cs typeface="Tahoma"/>
              </a:rPr>
              <a:t>BENIN - GBEYEKAROU</a:t>
            </a:r>
            <a:endParaRPr sz="3000" dirty="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7830" y="1553480"/>
            <a:ext cx="5530870" cy="5885545"/>
          </a:xfrm>
          <a:custGeom>
            <a:avLst/>
            <a:gdLst/>
            <a:ahLst/>
            <a:cxnLst/>
            <a:rect l="l" t="t" r="r" b="b"/>
            <a:pathLst>
              <a:path w="4347210" h="4523105">
                <a:moveTo>
                  <a:pt x="0" y="215963"/>
                </a:moveTo>
                <a:lnTo>
                  <a:pt x="225717" y="4522990"/>
                </a:lnTo>
                <a:lnTo>
                  <a:pt x="4346587" y="4307027"/>
                </a:lnTo>
                <a:lnTo>
                  <a:pt x="4120857" y="0"/>
                </a:lnTo>
                <a:lnTo>
                  <a:pt x="0" y="215963"/>
                </a:lnTo>
                <a:close/>
              </a:path>
            </a:pathLst>
          </a:custGeom>
          <a:ln w="58801">
            <a:solidFill>
              <a:srgbClr val="00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7A0ACA81-F942-478B-8177-71486D769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126" y="2181225"/>
            <a:ext cx="762000" cy="76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C5C8A1-26D7-484A-BA80-91AD5531D7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126" y="3171825"/>
            <a:ext cx="761999" cy="761999"/>
          </a:xfrm>
          <a:prstGeom prst="rect">
            <a:avLst/>
          </a:prstGeom>
        </p:spPr>
      </p:pic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ABF62A52-BA19-4219-8ECA-3658A8E922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4238625"/>
            <a:ext cx="762000" cy="762000"/>
          </a:xfrm>
          <a:prstGeom prst="rect">
            <a:avLst/>
          </a:prstGeom>
        </p:spPr>
      </p:pic>
      <p:pic>
        <p:nvPicPr>
          <p:cNvPr id="16" name="Picture 1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6D0EF46-FDA5-465A-BBDB-8EA1E98F02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00" y="5305425"/>
            <a:ext cx="762000" cy="762000"/>
          </a:xfrm>
          <a:prstGeom prst="rect">
            <a:avLst/>
          </a:prstGeom>
        </p:spPr>
      </p:pic>
      <p:sp>
        <p:nvSpPr>
          <p:cNvPr id="17" name="AutoShape 4" descr="Plug free icon">
            <a:extLst>
              <a:ext uri="{FF2B5EF4-FFF2-40B4-BE49-F238E27FC236}">
                <a16:creationId xmlns:a16="http://schemas.microsoft.com/office/drawing/2014/main" id="{C14FDA47-3147-471B-9316-02D802BAC5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4300" y="3629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3BCB3FD4-85AA-46D5-9250-EB9A98BEEE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707" y="6341556"/>
            <a:ext cx="761999" cy="76199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C2B7B-2136-4133-96B7-D377415FA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01DDAF9D-BB45-4669-B1C2-D62F36194BA4}"/>
              </a:ext>
            </a:extLst>
          </p:cNvPr>
          <p:cNvSpPr txBox="1">
            <a:spLocks/>
          </p:cNvSpPr>
          <p:nvPr/>
        </p:nvSpPr>
        <p:spPr>
          <a:xfrm>
            <a:off x="752156" y="744970"/>
            <a:ext cx="489934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400" b="0" i="0">
                <a:solidFill>
                  <a:srgbClr val="020302"/>
                </a:solidFill>
                <a:latin typeface="DIN Light"/>
                <a:ea typeface="+mj-ea"/>
                <a:cs typeface="DIN Ligh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3000" kern="0" spc="35" dirty="0">
                <a:solidFill>
                  <a:srgbClr val="4C9FB8"/>
                </a:solidFill>
                <a:latin typeface="Tahoma"/>
                <a:cs typeface="Tahoma"/>
              </a:rPr>
              <a:t>BENIN - GBEYEKAROU</a:t>
            </a:r>
            <a:endParaRPr lang="en-GB" sz="3000" kern="0" dirty="0">
              <a:latin typeface="Tahoma"/>
              <a:cs typeface="Tahom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D16B9D-4B6E-4D78-96C9-D371B2326B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5" t="11712" r="10349" b="31864"/>
          <a:stretch/>
        </p:blipFill>
        <p:spPr>
          <a:xfrm rot="5400000">
            <a:off x="1603623" y="-1603627"/>
            <a:ext cx="7562851" cy="107701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1A941F8-2AB2-4148-A753-F7582C052C8A}"/>
              </a:ext>
            </a:extLst>
          </p:cNvPr>
          <p:cNvSpPr/>
          <p:nvPr/>
        </p:nvSpPr>
        <p:spPr>
          <a:xfrm>
            <a:off x="-3" y="733425"/>
            <a:ext cx="7174865" cy="567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2BD2F503-C40C-4A7A-99C4-E1333ADD8AE5}"/>
              </a:ext>
            </a:extLst>
          </p:cNvPr>
          <p:cNvSpPr txBox="1">
            <a:spLocks/>
          </p:cNvSpPr>
          <p:nvPr/>
        </p:nvSpPr>
        <p:spPr>
          <a:xfrm>
            <a:off x="675956" y="733425"/>
            <a:ext cx="489934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400" b="0" i="0">
                <a:solidFill>
                  <a:srgbClr val="020302"/>
                </a:solidFill>
                <a:latin typeface="DIN Light"/>
                <a:ea typeface="+mj-ea"/>
                <a:cs typeface="DIN Ligh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3000" kern="0" spc="35" dirty="0">
                <a:solidFill>
                  <a:srgbClr val="4C9FB8"/>
                </a:solidFill>
                <a:latin typeface="Tahoma"/>
                <a:cs typeface="Tahoma"/>
              </a:rPr>
              <a:t>BENIN - GBEYEKAROU</a:t>
            </a:r>
            <a:endParaRPr lang="en-GB" sz="3000" kern="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61388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EAB36-B852-4545-8686-3D6801144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5C25050F-92FF-402F-896D-91C834C022FF}"/>
              </a:ext>
            </a:extLst>
          </p:cNvPr>
          <p:cNvSpPr txBox="1">
            <a:spLocks/>
          </p:cNvSpPr>
          <p:nvPr/>
        </p:nvSpPr>
        <p:spPr>
          <a:xfrm>
            <a:off x="752156" y="744970"/>
            <a:ext cx="489934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400" b="0" i="0">
                <a:solidFill>
                  <a:srgbClr val="020302"/>
                </a:solidFill>
                <a:latin typeface="DIN Light"/>
                <a:ea typeface="+mj-ea"/>
                <a:cs typeface="DIN Ligh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3000" kern="0" spc="35">
                <a:solidFill>
                  <a:srgbClr val="4C9FB8"/>
                </a:solidFill>
                <a:latin typeface="Tahoma"/>
                <a:cs typeface="Tahoma"/>
              </a:rPr>
              <a:t>BENIN - GBEYEKAROU</a:t>
            </a:r>
            <a:endParaRPr lang="en-GB" sz="3000" kern="0" dirty="0">
              <a:latin typeface="Tahoma"/>
              <a:cs typeface="Tahoma"/>
            </a:endParaRPr>
          </a:p>
        </p:txBody>
      </p:sp>
      <p:pic>
        <p:nvPicPr>
          <p:cNvPr id="5" name="Picture 4" descr="A group of people walking down a dirt road&#10;&#10;Description automatically generated">
            <a:extLst>
              <a:ext uri="{FF2B5EF4-FFF2-40B4-BE49-F238E27FC236}">
                <a16:creationId xmlns:a16="http://schemas.microsoft.com/office/drawing/2014/main" id="{31EBC785-7529-4D26-B986-F51EFF80C8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75"/>
            <a:ext cx="10693400" cy="8020050"/>
          </a:xfrm>
          <a:prstGeom prst="rect">
            <a:avLst/>
          </a:prstGeom>
        </p:spPr>
      </p:pic>
      <p:sp>
        <p:nvSpPr>
          <p:cNvPr id="7" name="object 6">
            <a:extLst>
              <a:ext uri="{FF2B5EF4-FFF2-40B4-BE49-F238E27FC236}">
                <a16:creationId xmlns:a16="http://schemas.microsoft.com/office/drawing/2014/main" id="{580D6FF4-FE3F-4DF1-BABD-1D0BF4F20689}"/>
              </a:ext>
            </a:extLst>
          </p:cNvPr>
          <p:cNvSpPr txBox="1">
            <a:spLocks/>
          </p:cNvSpPr>
          <p:nvPr/>
        </p:nvSpPr>
        <p:spPr>
          <a:xfrm>
            <a:off x="904556" y="897370"/>
            <a:ext cx="489934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400" b="0" i="0">
                <a:solidFill>
                  <a:srgbClr val="020302"/>
                </a:solidFill>
                <a:latin typeface="DIN Light"/>
                <a:ea typeface="+mj-ea"/>
                <a:cs typeface="DIN Ligh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3000" kern="0" spc="35" dirty="0">
                <a:solidFill>
                  <a:srgbClr val="4C9FB8"/>
                </a:solidFill>
                <a:latin typeface="Tahoma"/>
                <a:cs typeface="Tahoma"/>
              </a:rPr>
              <a:t>BENIN - GBEYEKAROU</a:t>
            </a:r>
            <a:endParaRPr lang="en-GB" sz="3000" kern="0" dirty="0">
              <a:latin typeface="Tahoma"/>
              <a:cs typeface="Tahom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612FDB-F489-45C3-9F70-96EAE86E9E0A}"/>
              </a:ext>
            </a:extLst>
          </p:cNvPr>
          <p:cNvSpPr/>
          <p:nvPr/>
        </p:nvSpPr>
        <p:spPr>
          <a:xfrm>
            <a:off x="-3" y="733425"/>
            <a:ext cx="7174865" cy="567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CD80AA37-B1B4-4605-8446-EAF1BB8E9430}"/>
              </a:ext>
            </a:extLst>
          </p:cNvPr>
          <p:cNvSpPr txBox="1">
            <a:spLocks/>
          </p:cNvSpPr>
          <p:nvPr/>
        </p:nvSpPr>
        <p:spPr>
          <a:xfrm>
            <a:off x="675956" y="733425"/>
            <a:ext cx="489934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400" b="0" i="0">
                <a:solidFill>
                  <a:srgbClr val="020302"/>
                </a:solidFill>
                <a:latin typeface="DIN Light"/>
                <a:ea typeface="+mj-ea"/>
                <a:cs typeface="DIN Ligh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3000" kern="0" spc="35" dirty="0">
                <a:solidFill>
                  <a:srgbClr val="4C9FB8"/>
                </a:solidFill>
                <a:latin typeface="Tahoma"/>
                <a:cs typeface="Tahoma"/>
              </a:rPr>
              <a:t>BENIN - GBEYEKAROU</a:t>
            </a:r>
            <a:endParaRPr lang="en-GB" sz="3000" kern="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07421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0A5D5-C7D1-4B28-AB21-71B7566B8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F09652B6-D06D-4FCC-9535-6F41491E1280}"/>
              </a:ext>
            </a:extLst>
          </p:cNvPr>
          <p:cNvSpPr txBox="1">
            <a:spLocks/>
          </p:cNvSpPr>
          <p:nvPr/>
        </p:nvSpPr>
        <p:spPr>
          <a:xfrm>
            <a:off x="752156" y="744970"/>
            <a:ext cx="489934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400" b="0" i="0">
                <a:solidFill>
                  <a:srgbClr val="020302"/>
                </a:solidFill>
                <a:latin typeface="DIN Light"/>
                <a:ea typeface="+mj-ea"/>
                <a:cs typeface="DIN Ligh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3000" kern="0" spc="35">
                <a:solidFill>
                  <a:srgbClr val="4C9FB8"/>
                </a:solidFill>
                <a:latin typeface="Tahoma"/>
                <a:cs typeface="Tahoma"/>
              </a:rPr>
              <a:t>BENIN - GBEYEKAROU</a:t>
            </a:r>
            <a:endParaRPr lang="en-GB" sz="3000" kern="0" dirty="0">
              <a:latin typeface="Tahoma"/>
              <a:cs typeface="Tahoma"/>
            </a:endParaRPr>
          </a:p>
        </p:txBody>
      </p:sp>
      <p:pic>
        <p:nvPicPr>
          <p:cNvPr id="5" name="Picture 4" descr="A person walking down a dirt road&#10;&#10;Description automatically generated">
            <a:extLst>
              <a:ext uri="{FF2B5EF4-FFF2-40B4-BE49-F238E27FC236}">
                <a16:creationId xmlns:a16="http://schemas.microsoft.com/office/drawing/2014/main" id="{5AC04695-16F4-436B-B90B-07F0EAEDA0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75"/>
            <a:ext cx="10693400" cy="80200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D01E06-6CF7-4454-A8AB-07A61F69AEA4}"/>
              </a:ext>
            </a:extLst>
          </p:cNvPr>
          <p:cNvSpPr/>
          <p:nvPr/>
        </p:nvSpPr>
        <p:spPr>
          <a:xfrm>
            <a:off x="-3" y="733425"/>
            <a:ext cx="7174865" cy="567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1AD86EBE-C3D5-478B-BC7F-2C7FE0CACCDD}"/>
              </a:ext>
            </a:extLst>
          </p:cNvPr>
          <p:cNvSpPr txBox="1">
            <a:spLocks/>
          </p:cNvSpPr>
          <p:nvPr/>
        </p:nvSpPr>
        <p:spPr>
          <a:xfrm>
            <a:off x="675956" y="733425"/>
            <a:ext cx="489934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400" b="0" i="0">
                <a:solidFill>
                  <a:srgbClr val="020302"/>
                </a:solidFill>
                <a:latin typeface="DIN Light"/>
                <a:ea typeface="+mj-ea"/>
                <a:cs typeface="DIN Ligh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3000" kern="0" spc="35" dirty="0">
                <a:solidFill>
                  <a:srgbClr val="4C9FB8"/>
                </a:solidFill>
                <a:latin typeface="Tahoma"/>
                <a:cs typeface="Tahoma"/>
              </a:rPr>
              <a:t>BENIN - GBEYEKAROU</a:t>
            </a:r>
            <a:endParaRPr lang="en-GB" sz="3000" kern="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803944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392855" y="0"/>
            <a:ext cx="334010" cy="275590"/>
          </a:xfrm>
          <a:custGeom>
            <a:avLst/>
            <a:gdLst/>
            <a:ahLst/>
            <a:cxnLst/>
            <a:rect l="l" t="t" r="r" b="b"/>
            <a:pathLst>
              <a:path w="334009" h="275590">
                <a:moveTo>
                  <a:pt x="242989" y="0"/>
                </a:moveTo>
                <a:lnTo>
                  <a:pt x="334009" y="97166"/>
                </a:lnTo>
                <a:lnTo>
                  <a:pt x="167004" y="275449"/>
                </a:lnTo>
                <a:lnTo>
                  <a:pt x="0" y="97166"/>
                </a:lnTo>
                <a:lnTo>
                  <a:pt x="91020" y="0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392855" y="30655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92855" y="694218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92855" y="1081886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92855" y="146955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392855" y="185722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392855" y="2244888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92855" y="2632556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92855" y="302022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392855" y="340789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392855" y="3795559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392855" y="4183226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392855" y="457089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392855" y="495856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392855" y="5346228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392855" y="5733896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392855" y="612156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392855" y="650923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92855" y="6896899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559859" y="7284566"/>
            <a:ext cx="167005" cy="275590"/>
          </a:xfrm>
          <a:custGeom>
            <a:avLst/>
            <a:gdLst/>
            <a:ahLst/>
            <a:cxnLst/>
            <a:rect l="l" t="t" r="r" b="b"/>
            <a:pathLst>
              <a:path w="167004" h="275590">
                <a:moveTo>
                  <a:pt x="0" y="0"/>
                </a:moveTo>
                <a:lnTo>
                  <a:pt x="167005" y="178282"/>
                </a:lnTo>
                <a:lnTo>
                  <a:pt x="75994" y="275438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392855" y="7284566"/>
            <a:ext cx="167005" cy="275590"/>
          </a:xfrm>
          <a:custGeom>
            <a:avLst/>
            <a:gdLst/>
            <a:ahLst/>
            <a:cxnLst/>
            <a:rect l="l" t="t" r="r" b="b"/>
            <a:pathLst>
              <a:path w="167004" h="275590">
                <a:moveTo>
                  <a:pt x="91010" y="275438"/>
                </a:moveTo>
                <a:lnTo>
                  <a:pt x="0" y="178282"/>
                </a:lnTo>
                <a:lnTo>
                  <a:pt x="167004" y="0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520872" y="0"/>
            <a:ext cx="334010" cy="275590"/>
          </a:xfrm>
          <a:custGeom>
            <a:avLst/>
            <a:gdLst/>
            <a:ahLst/>
            <a:cxnLst/>
            <a:rect l="l" t="t" r="r" b="b"/>
            <a:pathLst>
              <a:path w="334009" h="275590">
                <a:moveTo>
                  <a:pt x="242989" y="0"/>
                </a:moveTo>
                <a:lnTo>
                  <a:pt x="334009" y="97166"/>
                </a:lnTo>
                <a:lnTo>
                  <a:pt x="167004" y="275449"/>
                </a:lnTo>
                <a:lnTo>
                  <a:pt x="0" y="97166"/>
                </a:lnTo>
                <a:lnTo>
                  <a:pt x="91020" y="0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520872" y="30655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520872" y="694218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520872" y="1081886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520872" y="146955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520872" y="185722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520872" y="2244888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520872" y="2632556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520872" y="302022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520872" y="340789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520872" y="3795559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520872" y="4183226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520872" y="457089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520872" y="495856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520872" y="5346228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520872" y="5733896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520872" y="612156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520872" y="650923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520872" y="6896899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687877" y="7284566"/>
            <a:ext cx="167005" cy="275590"/>
          </a:xfrm>
          <a:custGeom>
            <a:avLst/>
            <a:gdLst/>
            <a:ahLst/>
            <a:cxnLst/>
            <a:rect l="l" t="t" r="r" b="b"/>
            <a:pathLst>
              <a:path w="167004" h="275590">
                <a:moveTo>
                  <a:pt x="0" y="0"/>
                </a:moveTo>
                <a:lnTo>
                  <a:pt x="167005" y="178282"/>
                </a:lnTo>
                <a:lnTo>
                  <a:pt x="75994" y="275438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520872" y="7284566"/>
            <a:ext cx="167005" cy="275590"/>
          </a:xfrm>
          <a:custGeom>
            <a:avLst/>
            <a:gdLst/>
            <a:ahLst/>
            <a:cxnLst/>
            <a:rect l="l" t="t" r="r" b="b"/>
            <a:pathLst>
              <a:path w="167004" h="275590">
                <a:moveTo>
                  <a:pt x="91010" y="275438"/>
                </a:moveTo>
                <a:lnTo>
                  <a:pt x="0" y="178282"/>
                </a:lnTo>
                <a:lnTo>
                  <a:pt x="167004" y="0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74000" y="1640319"/>
            <a:ext cx="7239699" cy="5409908"/>
          </a:xfrm>
          <a:custGeom>
            <a:avLst/>
            <a:gdLst/>
            <a:ahLst/>
            <a:cxnLst/>
            <a:rect l="l" t="t" r="r" b="b"/>
            <a:pathLst>
              <a:path w="5943600" h="4937759">
                <a:moveTo>
                  <a:pt x="0" y="4937760"/>
                </a:moveTo>
                <a:lnTo>
                  <a:pt x="5943600" y="4937760"/>
                </a:lnTo>
                <a:lnTo>
                  <a:pt x="5943600" y="0"/>
                </a:lnTo>
                <a:lnTo>
                  <a:pt x="0" y="0"/>
                </a:lnTo>
                <a:lnTo>
                  <a:pt x="0" y="4937760"/>
                </a:lnTo>
                <a:close/>
              </a:path>
            </a:pathLst>
          </a:custGeom>
          <a:solidFill>
            <a:srgbClr val="FFFFFF">
              <a:alpha val="9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965414" y="1866757"/>
            <a:ext cx="6819686" cy="518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0480">
              <a:lnSpc>
                <a:spcPct val="100000"/>
              </a:lnSpc>
              <a:spcBef>
                <a:spcPts val="100"/>
              </a:spcBef>
            </a:pP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The </a:t>
            </a: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International Association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of Ahmadi </a:t>
            </a: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Architects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&amp; </a:t>
            </a: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Engineers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(IAAAE) is an  </a:t>
            </a: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international organization catering to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the </a:t>
            </a:r>
            <a:r>
              <a:rPr sz="1400" b="0" spc="-1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professional </a:t>
            </a: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development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needs of  Ahmadi Muslim </a:t>
            </a: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engineers, architects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and </a:t>
            </a: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technologists.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IAAAE was </a:t>
            </a: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founded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in  1980 by </a:t>
            </a: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Hazrat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Mirza Nasir Ahmad</a:t>
            </a: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(rh).</a:t>
            </a:r>
            <a:endParaRPr sz="1400" dirty="0">
              <a:latin typeface="DIN Light" panose="02020500000000000000" pitchFamily="18" charset="0"/>
              <a:cs typeface="DIN Light"/>
            </a:endParaRPr>
          </a:p>
          <a:p>
            <a:pPr>
              <a:lnSpc>
                <a:spcPct val="100000"/>
              </a:lnSpc>
            </a:pPr>
            <a:endParaRPr sz="1400" dirty="0">
              <a:latin typeface="DIN Light" panose="02020500000000000000" pitchFamily="18" charset="0"/>
              <a:cs typeface="Times New Roman"/>
            </a:endParaRPr>
          </a:p>
          <a:p>
            <a:pPr marL="12700" marR="113664">
              <a:lnSpc>
                <a:spcPct val="100000"/>
              </a:lnSpc>
            </a:pP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IAAAE is </a:t>
            </a:r>
            <a:r>
              <a:rPr sz="1400" b="0" spc="-1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purely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a </a:t>
            </a:r>
            <a:r>
              <a:rPr sz="1400" b="0" spc="-1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professional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and </a:t>
            </a: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non-political association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with the </a:t>
            </a:r>
            <a:r>
              <a:rPr sz="1400" b="0" spc="-1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following  </a:t>
            </a: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objectives:</a:t>
            </a:r>
            <a:endParaRPr sz="1400" dirty="0">
              <a:latin typeface="DIN Light" panose="02020500000000000000" pitchFamily="18" charset="0"/>
              <a:cs typeface="DIN Ligh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00" dirty="0">
              <a:latin typeface="DIN Light" panose="02020500000000000000" pitchFamily="18" charset="0"/>
              <a:cs typeface="Times New Roman"/>
            </a:endParaRPr>
          </a:p>
          <a:p>
            <a:pPr marL="241300" marR="36322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400" b="0" spc="-4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To </a:t>
            </a:r>
            <a:r>
              <a:rPr sz="1400" b="0" spc="-1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promote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the </a:t>
            </a: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cause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of ISLAM and the </a:t>
            </a:r>
            <a:r>
              <a:rPr sz="1400" b="0" spc="-1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Profession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of </a:t>
            </a:r>
            <a:r>
              <a:rPr sz="1400" b="0" spc="-1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Architecture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and  Engineering</a:t>
            </a:r>
            <a:endParaRPr sz="1400" dirty="0">
              <a:latin typeface="DIN Light" panose="02020500000000000000" pitchFamily="18" charset="0"/>
              <a:cs typeface="DIN Light"/>
            </a:endParaRPr>
          </a:p>
          <a:p>
            <a:pPr marL="241300" marR="169545" indent="-228600">
              <a:lnSpc>
                <a:spcPct val="100000"/>
              </a:lnSpc>
              <a:buFont typeface="DIN Light"/>
              <a:buChar char="•"/>
              <a:tabLst>
                <a:tab pos="240665" algn="l"/>
                <a:tab pos="241300" algn="l"/>
              </a:tabLst>
            </a:pPr>
            <a:r>
              <a:rPr sz="1400" spc="-105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To </a:t>
            </a:r>
            <a:r>
              <a:rPr sz="1400" spc="20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interpret </a:t>
            </a:r>
            <a:r>
              <a:rPr sz="1400" spc="-20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and </a:t>
            </a:r>
            <a:r>
              <a:rPr sz="1400" spc="5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correlate </a:t>
            </a:r>
            <a:r>
              <a:rPr sz="1400" spc="10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scientific </a:t>
            </a:r>
            <a:r>
              <a:rPr sz="1400" spc="-5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research </a:t>
            </a:r>
            <a:r>
              <a:rPr sz="1400" spc="15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in </a:t>
            </a:r>
            <a:r>
              <a:rPr sz="1400" spc="5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the </a:t>
            </a:r>
            <a:r>
              <a:rPr sz="1400" spc="25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light </a:t>
            </a:r>
            <a:r>
              <a:rPr sz="1400" spc="-5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of</a:t>
            </a:r>
            <a:r>
              <a:rPr sz="1400" spc="-240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 </a:t>
            </a:r>
            <a:r>
              <a:rPr sz="1400" spc="-30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Holy </a:t>
            </a:r>
            <a:r>
              <a:rPr sz="1400" spc="-10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Qur’an </a:t>
            </a:r>
            <a:r>
              <a:rPr sz="1400" spc="5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to  </a:t>
            </a:r>
            <a:r>
              <a:rPr sz="1400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substantiate </a:t>
            </a:r>
            <a:r>
              <a:rPr sz="1400" spc="5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the </a:t>
            </a:r>
            <a:r>
              <a:rPr sz="1400" spc="-5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Qur’anic </a:t>
            </a:r>
            <a:r>
              <a:rPr sz="1400" spc="40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truth </a:t>
            </a:r>
            <a:r>
              <a:rPr sz="1400" spc="15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with </a:t>
            </a:r>
            <a:r>
              <a:rPr sz="1400" spc="5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modern</a:t>
            </a:r>
            <a:r>
              <a:rPr sz="1400" spc="-235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 </a:t>
            </a:r>
            <a:r>
              <a:rPr sz="1400" spc="-15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discoveries</a:t>
            </a:r>
            <a:endParaRPr sz="1400" dirty="0">
              <a:latin typeface="DIN Light" panose="02020500000000000000" pitchFamily="18" charset="0"/>
              <a:cs typeface="Arial"/>
            </a:endParaRPr>
          </a:p>
          <a:p>
            <a:pPr marL="241300" indent="-228600">
              <a:lnSpc>
                <a:spcPct val="100000"/>
              </a:lnSpc>
              <a:buFont typeface="DIN Light"/>
              <a:buChar char="•"/>
              <a:tabLst>
                <a:tab pos="240665" algn="l"/>
                <a:tab pos="241300" algn="l"/>
              </a:tabLst>
            </a:pPr>
            <a:r>
              <a:rPr sz="1400" spc="-105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To </a:t>
            </a:r>
            <a:r>
              <a:rPr sz="1400" spc="-20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provide </a:t>
            </a:r>
            <a:r>
              <a:rPr sz="1400" spc="-15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assistance </a:t>
            </a:r>
            <a:r>
              <a:rPr sz="1400" spc="5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to the </a:t>
            </a:r>
            <a:r>
              <a:rPr sz="1400" spc="-35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Ahmadiyya </a:t>
            </a:r>
            <a:r>
              <a:rPr sz="1400" spc="20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Muslim </a:t>
            </a:r>
            <a:r>
              <a:rPr sz="1400" spc="5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Jama’at to meet</a:t>
            </a:r>
            <a:r>
              <a:rPr sz="1400" spc="-150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 </a:t>
            </a:r>
            <a:r>
              <a:rPr sz="1400" spc="25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its</a:t>
            </a:r>
            <a:endParaRPr sz="1400" dirty="0">
              <a:latin typeface="DIN Light" panose="02020500000000000000" pitchFamily="18" charset="0"/>
              <a:cs typeface="Arial"/>
            </a:endParaRPr>
          </a:p>
          <a:p>
            <a:pPr marL="241300">
              <a:lnSpc>
                <a:spcPct val="100000"/>
              </a:lnSpc>
            </a:pP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Architectural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and Engineering needs</a:t>
            </a:r>
            <a:endParaRPr sz="1400" dirty="0">
              <a:latin typeface="DIN Light" panose="02020500000000000000" pitchFamily="18" charset="0"/>
              <a:cs typeface="DIN Light"/>
            </a:endParaRPr>
          </a:p>
          <a:p>
            <a:pPr marL="241300" marR="499745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400" b="0" spc="-4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To </a:t>
            </a:r>
            <a:r>
              <a:rPr sz="1400" b="0" spc="-1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promote research </a:t>
            </a: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work,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writing of </a:t>
            </a:r>
            <a:r>
              <a:rPr sz="1400" b="0" spc="-1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research </a:t>
            </a: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papers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and </a:t>
            </a: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exchange  knowledge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with similar other</a:t>
            </a: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 organizations</a:t>
            </a:r>
            <a:endParaRPr sz="1400" dirty="0">
              <a:latin typeface="DIN Light" panose="02020500000000000000" pitchFamily="18" charset="0"/>
              <a:cs typeface="DIN Light"/>
            </a:endParaRPr>
          </a:p>
          <a:p>
            <a:pPr marL="241300" marR="1143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400" b="0" spc="-4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To </a:t>
            </a:r>
            <a:r>
              <a:rPr sz="1400" b="0" spc="-1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provide </a:t>
            </a: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guidance to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the </a:t>
            </a: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students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of </a:t>
            </a:r>
            <a:r>
              <a:rPr sz="1400" b="0" spc="-1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Architecture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and Engineering in their  </a:t>
            </a:r>
            <a:r>
              <a:rPr sz="1400" b="0" spc="-1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career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planning and other </a:t>
            </a:r>
            <a:r>
              <a:rPr sz="1400" b="0" spc="-1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professional</a:t>
            </a:r>
            <a:r>
              <a:rPr sz="1400" b="0" spc="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activities</a:t>
            </a:r>
            <a:endParaRPr sz="1400" dirty="0">
              <a:latin typeface="DIN Light" panose="02020500000000000000" pitchFamily="18" charset="0"/>
              <a:cs typeface="DIN Light"/>
            </a:endParaRPr>
          </a:p>
          <a:p>
            <a:pPr marL="241300" marR="508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400" b="0" spc="-4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To </a:t>
            </a: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assist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its </a:t>
            </a: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members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in the acquisition of </a:t>
            </a: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latest techniques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and </a:t>
            </a: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knowledge  </a:t>
            </a:r>
            <a:r>
              <a:rPr sz="1400" spc="-20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and </a:t>
            </a:r>
            <a:r>
              <a:rPr sz="1400" spc="5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to </a:t>
            </a:r>
            <a:r>
              <a:rPr sz="1400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inculcate </a:t>
            </a:r>
            <a:r>
              <a:rPr sz="1400" spc="-15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confidence, courage </a:t>
            </a:r>
            <a:r>
              <a:rPr sz="1400" spc="-20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and </a:t>
            </a:r>
            <a:r>
              <a:rPr sz="1400" spc="25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spirit </a:t>
            </a:r>
            <a:r>
              <a:rPr sz="1400" spc="5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to </a:t>
            </a:r>
            <a:r>
              <a:rPr sz="1400" spc="10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attain distinction </a:t>
            </a:r>
            <a:r>
              <a:rPr sz="1400" spc="15" dirty="0">
                <a:solidFill>
                  <a:srgbClr val="0F0A09"/>
                </a:solidFill>
                <a:latin typeface="DIN Light" panose="02020500000000000000" pitchFamily="18" charset="0"/>
                <a:cs typeface="Arial"/>
              </a:rPr>
              <a:t>in  </a:t>
            </a:r>
            <a:r>
              <a:rPr sz="1400" b="0" spc="-1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professional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and </a:t>
            </a: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personal conduct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of</a:t>
            </a:r>
            <a:r>
              <a:rPr sz="1400" b="0" spc="1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 </a:t>
            </a: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life</a:t>
            </a:r>
            <a:endParaRPr sz="1400" dirty="0">
              <a:latin typeface="DIN Light" panose="02020500000000000000" pitchFamily="18" charset="0"/>
              <a:cs typeface="DIN Light"/>
            </a:endParaRPr>
          </a:p>
          <a:p>
            <a:pPr marL="241300" marR="27305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400" b="0" spc="-4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To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infuse in its </a:t>
            </a: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members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the spirit, of </a:t>
            </a:r>
            <a:r>
              <a:rPr sz="1400" b="0" spc="-1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extreme </a:t>
            </a: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devotion dedication, </a:t>
            </a:r>
            <a:r>
              <a:rPr sz="1400" b="0" spc="-2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honesty,  </a:t>
            </a: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truthfulness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and </a:t>
            </a:r>
            <a:r>
              <a:rPr sz="1400" b="0" spc="-1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hard </a:t>
            </a: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work,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and </a:t>
            </a: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to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seek light and </a:t>
            </a: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guidance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of Allah in  </a:t>
            </a:r>
            <a:r>
              <a:rPr sz="1400" b="0" spc="-1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professional </a:t>
            </a:r>
            <a:r>
              <a:rPr sz="1400" b="0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and </a:t>
            </a: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personal</a:t>
            </a:r>
            <a:r>
              <a:rPr sz="1400" b="0" spc="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 </a:t>
            </a:r>
            <a:r>
              <a:rPr sz="1400" b="0" spc="-5" dirty="0">
                <a:solidFill>
                  <a:srgbClr val="0F0A09"/>
                </a:solidFill>
                <a:latin typeface="DIN Light" panose="02020500000000000000" pitchFamily="18" charset="0"/>
                <a:cs typeface="DIN Light"/>
              </a:rPr>
              <a:t>matters</a:t>
            </a:r>
            <a:endParaRPr sz="1400" dirty="0">
              <a:latin typeface="DIN Light" panose="02020500000000000000" pitchFamily="18" charset="0"/>
              <a:cs typeface="DIN Light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0" y="736193"/>
            <a:ext cx="6717665" cy="567055"/>
          </a:xfrm>
          <a:custGeom>
            <a:avLst/>
            <a:gdLst/>
            <a:ahLst/>
            <a:cxnLst/>
            <a:rect l="l" t="t" r="r" b="b"/>
            <a:pathLst>
              <a:path w="6717665" h="567055">
                <a:moveTo>
                  <a:pt x="0" y="566927"/>
                </a:moveTo>
                <a:lnTo>
                  <a:pt x="6717601" y="566927"/>
                </a:lnTo>
                <a:lnTo>
                  <a:pt x="6717601" y="0"/>
                </a:lnTo>
                <a:lnTo>
                  <a:pt x="0" y="0"/>
                </a:lnTo>
                <a:lnTo>
                  <a:pt x="0" y="5669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852740" y="724322"/>
            <a:ext cx="27895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95" dirty="0">
                <a:solidFill>
                  <a:srgbClr val="4C9FB8"/>
                </a:solidFill>
                <a:latin typeface="Tahoma"/>
                <a:cs typeface="Tahoma"/>
              </a:rPr>
              <a:t>WHO </a:t>
            </a:r>
            <a:r>
              <a:rPr sz="3600" b="0" spc="20" dirty="0">
                <a:solidFill>
                  <a:srgbClr val="4C9FB8"/>
                </a:solidFill>
                <a:latin typeface="Tahoma"/>
                <a:cs typeface="Tahoma"/>
              </a:rPr>
              <a:t>WE</a:t>
            </a:r>
            <a:r>
              <a:rPr sz="3600" b="0" spc="-515" dirty="0">
                <a:solidFill>
                  <a:srgbClr val="4C9FB8"/>
                </a:solidFill>
                <a:latin typeface="Tahoma"/>
                <a:cs typeface="Tahoma"/>
              </a:rPr>
              <a:t> </a:t>
            </a:r>
            <a:r>
              <a:rPr sz="3600" b="0" spc="120" dirty="0">
                <a:solidFill>
                  <a:srgbClr val="4C9FB8"/>
                </a:solidFill>
                <a:latin typeface="Tahoma"/>
                <a:cs typeface="Tahoma"/>
              </a:rPr>
              <a:t>ARE</a:t>
            </a:r>
            <a:endParaRPr sz="3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50404" y="1266710"/>
            <a:ext cx="3823970" cy="2917190"/>
          </a:xfrm>
          <a:custGeom>
            <a:avLst/>
            <a:gdLst/>
            <a:ahLst/>
            <a:cxnLst/>
            <a:rect l="l" t="t" r="r" b="b"/>
            <a:pathLst>
              <a:path w="3823970" h="2917190">
                <a:moveTo>
                  <a:pt x="0" y="2916859"/>
                </a:moveTo>
                <a:lnTo>
                  <a:pt x="3823919" y="2916859"/>
                </a:lnTo>
                <a:lnTo>
                  <a:pt x="3823919" y="0"/>
                </a:lnTo>
                <a:lnTo>
                  <a:pt x="0" y="0"/>
                </a:lnTo>
                <a:lnTo>
                  <a:pt x="0" y="2916859"/>
                </a:lnTo>
                <a:close/>
              </a:path>
            </a:pathLst>
          </a:custGeom>
          <a:solidFill>
            <a:srgbClr val="F3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Since accepting </a:t>
            </a:r>
            <a:r>
              <a:rPr dirty="0"/>
              <a:t>the </a:t>
            </a:r>
            <a:r>
              <a:rPr spc="-5" dirty="0"/>
              <a:t>message </a:t>
            </a:r>
            <a:r>
              <a:rPr dirty="0"/>
              <a:t>of the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35962" y="2054817"/>
            <a:ext cx="3281045" cy="1945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0" spc="-10" dirty="0">
                <a:solidFill>
                  <a:srgbClr val="020302"/>
                </a:solidFill>
                <a:latin typeface="DIN Light"/>
                <a:cs typeface="DIN Light"/>
              </a:rPr>
              <a:t>Promised </a:t>
            </a:r>
            <a:r>
              <a:rPr sz="1400" b="0" spc="-5" dirty="0">
                <a:solidFill>
                  <a:srgbClr val="020302"/>
                </a:solidFill>
                <a:latin typeface="DIN Light"/>
                <a:cs typeface="DIN Light"/>
              </a:rPr>
              <a:t>Messiah </a:t>
            </a:r>
            <a:r>
              <a:rPr sz="1400" b="0" dirty="0">
                <a:solidFill>
                  <a:srgbClr val="020302"/>
                </a:solidFill>
                <a:latin typeface="DIN Light"/>
                <a:cs typeface="DIN Light"/>
              </a:rPr>
              <a:t>(as) I </a:t>
            </a:r>
            <a:r>
              <a:rPr sz="1400" b="0" spc="-5" dirty="0">
                <a:solidFill>
                  <a:srgbClr val="020302"/>
                </a:solidFill>
                <a:latin typeface="DIN Light"/>
                <a:cs typeface="DIN Light"/>
              </a:rPr>
              <a:t>have </a:t>
            </a:r>
            <a:r>
              <a:rPr sz="1400" b="0" dirty="0">
                <a:solidFill>
                  <a:srgbClr val="020302"/>
                </a:solidFill>
                <a:latin typeface="DIN Light"/>
                <a:cs typeface="DIN Light"/>
              </a:rPr>
              <a:t>seen a  </a:t>
            </a:r>
            <a:r>
              <a:rPr sz="1400" b="0" spc="-5" dirty="0">
                <a:solidFill>
                  <a:srgbClr val="020302"/>
                </a:solidFill>
                <a:latin typeface="DIN Light"/>
                <a:cs typeface="DIN Light"/>
              </a:rPr>
              <a:t>massive </a:t>
            </a:r>
            <a:r>
              <a:rPr sz="1400" b="0" dirty="0">
                <a:solidFill>
                  <a:srgbClr val="020302"/>
                </a:solidFill>
                <a:latin typeface="DIN Light"/>
                <a:cs typeface="DIN Light"/>
              </a:rPr>
              <a:t>change in my </a:t>
            </a:r>
            <a:r>
              <a:rPr sz="1400" b="0" spc="-10" dirty="0">
                <a:solidFill>
                  <a:srgbClr val="020302"/>
                </a:solidFill>
                <a:latin typeface="DIN Light"/>
                <a:cs typeface="DIN Light"/>
              </a:rPr>
              <a:t>life </a:t>
            </a:r>
            <a:r>
              <a:rPr sz="1400" b="0" dirty="0">
                <a:solidFill>
                  <a:srgbClr val="020302"/>
                </a:solidFill>
                <a:latin typeface="DIN Light"/>
                <a:cs typeface="DIN Light"/>
              </a:rPr>
              <a:t>and the </a:t>
            </a:r>
            <a:r>
              <a:rPr sz="1400" b="0" spc="-10" dirty="0">
                <a:solidFill>
                  <a:srgbClr val="020302"/>
                </a:solidFill>
                <a:latin typeface="DIN Light"/>
                <a:cs typeface="DIN Light"/>
              </a:rPr>
              <a:t>life </a:t>
            </a:r>
            <a:r>
              <a:rPr sz="1400" b="0" dirty="0">
                <a:solidFill>
                  <a:srgbClr val="020302"/>
                </a:solidFill>
                <a:latin typeface="DIN Light"/>
                <a:cs typeface="DIN Light"/>
              </a:rPr>
              <a:t>of  my </a:t>
            </a:r>
            <a:r>
              <a:rPr sz="1400" b="0" spc="-10" dirty="0">
                <a:solidFill>
                  <a:srgbClr val="020302"/>
                </a:solidFill>
                <a:latin typeface="DIN Light"/>
                <a:cs typeface="DIN Light"/>
              </a:rPr>
              <a:t>people. </a:t>
            </a:r>
            <a:r>
              <a:rPr sz="1400" b="0" dirty="0">
                <a:solidFill>
                  <a:srgbClr val="020302"/>
                </a:solidFill>
                <a:latin typeface="DIN Light"/>
                <a:cs typeface="DIN Light"/>
              </a:rPr>
              <a:t>The </a:t>
            </a:r>
            <a:r>
              <a:rPr sz="1400" b="0" spc="-15" dirty="0">
                <a:solidFill>
                  <a:srgbClr val="020302"/>
                </a:solidFill>
                <a:latin typeface="DIN Light"/>
                <a:cs typeface="DIN Light"/>
              </a:rPr>
              <a:t>love </a:t>
            </a:r>
            <a:r>
              <a:rPr sz="1400" b="0" dirty="0">
                <a:solidFill>
                  <a:srgbClr val="020302"/>
                </a:solidFill>
                <a:latin typeface="DIN Light"/>
                <a:cs typeface="DIN Light"/>
              </a:rPr>
              <a:t>and </a:t>
            </a:r>
            <a:r>
              <a:rPr sz="1400" b="0" spc="-5" dirty="0">
                <a:solidFill>
                  <a:srgbClr val="020302"/>
                </a:solidFill>
                <a:latin typeface="DIN Light"/>
                <a:cs typeface="DIN Light"/>
              </a:rPr>
              <a:t>caring </a:t>
            </a:r>
            <a:r>
              <a:rPr sz="1400" b="0" spc="-10" dirty="0">
                <a:solidFill>
                  <a:srgbClr val="020302"/>
                </a:solidFill>
                <a:latin typeface="DIN Light"/>
                <a:cs typeface="DIN Light"/>
              </a:rPr>
              <a:t>nature </a:t>
            </a:r>
            <a:r>
              <a:rPr sz="1400" b="0" dirty="0">
                <a:solidFill>
                  <a:srgbClr val="020302"/>
                </a:solidFill>
                <a:latin typeface="DIN Light"/>
                <a:cs typeface="DIN Light"/>
              </a:rPr>
              <a:t>of  our </a:t>
            </a:r>
            <a:r>
              <a:rPr sz="1400" b="0" spc="-10" dirty="0">
                <a:solidFill>
                  <a:srgbClr val="020302"/>
                </a:solidFill>
                <a:latin typeface="DIN Light"/>
                <a:cs typeface="DIN Light"/>
              </a:rPr>
              <a:t>brothers </a:t>
            </a:r>
            <a:r>
              <a:rPr sz="1400" b="0" dirty="0">
                <a:solidFill>
                  <a:srgbClr val="020302"/>
                </a:solidFill>
                <a:latin typeface="DIN Light"/>
                <a:cs typeface="DIN Light"/>
              </a:rPr>
              <a:t>and </a:t>
            </a:r>
            <a:r>
              <a:rPr sz="1400" b="0" spc="-5" dirty="0">
                <a:solidFill>
                  <a:srgbClr val="020302"/>
                </a:solidFill>
                <a:latin typeface="DIN Light"/>
                <a:cs typeface="DIN Light"/>
              </a:rPr>
              <a:t>sisters </a:t>
            </a:r>
            <a:r>
              <a:rPr sz="1400" b="0" spc="-10" dirty="0">
                <a:solidFill>
                  <a:srgbClr val="020302"/>
                </a:solidFill>
                <a:latin typeface="DIN Light"/>
                <a:cs typeface="DIN Light"/>
              </a:rPr>
              <a:t>around </a:t>
            </a:r>
            <a:r>
              <a:rPr sz="1400" b="0" dirty="0">
                <a:solidFill>
                  <a:srgbClr val="020302"/>
                </a:solidFill>
                <a:latin typeface="DIN Light"/>
                <a:cs typeface="DIN Light"/>
              </a:rPr>
              <a:t>the</a:t>
            </a:r>
            <a:r>
              <a:rPr sz="1400" b="0" spc="-30" dirty="0">
                <a:solidFill>
                  <a:srgbClr val="020302"/>
                </a:solidFill>
                <a:latin typeface="DIN Light"/>
                <a:cs typeface="DIN Light"/>
              </a:rPr>
              <a:t> </a:t>
            </a:r>
            <a:r>
              <a:rPr sz="1400" b="0" spc="-5" dirty="0">
                <a:solidFill>
                  <a:srgbClr val="020302"/>
                </a:solidFill>
                <a:latin typeface="DIN Light"/>
                <a:cs typeface="DIN Light"/>
              </a:rPr>
              <a:t>world  </a:t>
            </a:r>
            <a:r>
              <a:rPr sz="1400" b="0" dirty="0">
                <a:solidFill>
                  <a:srgbClr val="020302"/>
                </a:solidFill>
                <a:latin typeface="DIN Light"/>
                <a:cs typeface="DIN Light"/>
              </a:rPr>
              <a:t>is humbling. It is such a </a:t>
            </a:r>
            <a:r>
              <a:rPr sz="1400" b="0" spc="-10" dirty="0">
                <a:solidFill>
                  <a:srgbClr val="020302"/>
                </a:solidFill>
                <a:latin typeface="DIN Light"/>
                <a:cs typeface="DIN Light"/>
              </a:rPr>
              <a:t>nice </a:t>
            </a:r>
            <a:r>
              <a:rPr sz="1400" b="0" spc="-5" dirty="0">
                <a:solidFill>
                  <a:srgbClr val="020302"/>
                </a:solidFill>
                <a:latin typeface="DIN Light"/>
                <a:cs typeface="DIN Light"/>
              </a:rPr>
              <a:t>feeling to  have </a:t>
            </a:r>
            <a:r>
              <a:rPr sz="1400" b="0" spc="-10" dirty="0">
                <a:solidFill>
                  <a:srgbClr val="020302"/>
                </a:solidFill>
                <a:latin typeface="DIN Light"/>
                <a:cs typeface="DIN Light"/>
              </a:rPr>
              <a:t>people </a:t>
            </a:r>
            <a:r>
              <a:rPr sz="1400" b="0" spc="-15" dirty="0">
                <a:solidFill>
                  <a:srgbClr val="020302"/>
                </a:solidFill>
                <a:latin typeface="DIN Light"/>
                <a:cs typeface="DIN Light"/>
              </a:rPr>
              <a:t>from </a:t>
            </a:r>
            <a:r>
              <a:rPr sz="1400" b="0" dirty="0">
                <a:solidFill>
                  <a:srgbClr val="020302"/>
                </a:solidFill>
                <a:latin typeface="DIN Light"/>
                <a:cs typeface="DIN Light"/>
              </a:rPr>
              <a:t>our </a:t>
            </a:r>
            <a:r>
              <a:rPr sz="1400" b="0" spc="-5" dirty="0">
                <a:solidFill>
                  <a:srgbClr val="020302"/>
                </a:solidFill>
                <a:latin typeface="DIN Light"/>
                <a:cs typeface="DIN Light"/>
              </a:rPr>
              <a:t>community </a:t>
            </a:r>
            <a:r>
              <a:rPr sz="1400" b="0" dirty="0">
                <a:solidFill>
                  <a:srgbClr val="020302"/>
                </a:solidFill>
                <a:latin typeface="DIN Light"/>
                <a:cs typeface="DIN Light"/>
              </a:rPr>
              <a:t>help  each other </a:t>
            </a:r>
            <a:r>
              <a:rPr sz="1400" b="0" spc="-10" dirty="0">
                <a:solidFill>
                  <a:srgbClr val="020302"/>
                </a:solidFill>
                <a:latin typeface="DIN Light"/>
                <a:cs typeface="DIN Light"/>
              </a:rPr>
              <a:t>around </a:t>
            </a:r>
            <a:r>
              <a:rPr sz="1400" b="0" dirty="0">
                <a:solidFill>
                  <a:srgbClr val="020302"/>
                </a:solidFill>
                <a:latin typeface="DIN Light"/>
                <a:cs typeface="DIN Light"/>
              </a:rPr>
              <a:t>the</a:t>
            </a:r>
            <a:r>
              <a:rPr sz="1400" b="0" spc="-5" dirty="0">
                <a:solidFill>
                  <a:srgbClr val="020302"/>
                </a:solidFill>
                <a:latin typeface="DIN Light"/>
                <a:cs typeface="DIN Light"/>
              </a:rPr>
              <a:t> world.”</a:t>
            </a:r>
            <a:endParaRPr sz="1400">
              <a:latin typeface="DIN Light"/>
              <a:cs typeface="DIN Ligh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spc="-90" dirty="0">
                <a:solidFill>
                  <a:srgbClr val="020302"/>
                </a:solidFill>
                <a:latin typeface="Arial"/>
                <a:cs typeface="Arial"/>
              </a:rPr>
              <a:t>GOBI </a:t>
            </a:r>
            <a:r>
              <a:rPr sz="1400" spc="-60" dirty="0">
                <a:solidFill>
                  <a:srgbClr val="020302"/>
                </a:solidFill>
                <a:latin typeface="Arial"/>
                <a:cs typeface="Arial"/>
              </a:rPr>
              <a:t>DARMAN </a:t>
            </a:r>
            <a:r>
              <a:rPr sz="1400" spc="-55" dirty="0">
                <a:solidFill>
                  <a:srgbClr val="020302"/>
                </a:solidFill>
                <a:latin typeface="Arial"/>
                <a:cs typeface="Arial"/>
              </a:rPr>
              <a:t>(VILLAGE </a:t>
            </a:r>
            <a:r>
              <a:rPr sz="1400" spc="-75" dirty="0">
                <a:solidFill>
                  <a:srgbClr val="020302"/>
                </a:solidFill>
                <a:latin typeface="Arial"/>
                <a:cs typeface="Arial"/>
              </a:rPr>
              <a:t>PRES,</a:t>
            </a:r>
            <a:r>
              <a:rPr sz="1400" spc="-25" dirty="0">
                <a:solidFill>
                  <a:srgbClr val="020302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20302"/>
                </a:solidFill>
                <a:latin typeface="Arial"/>
                <a:cs typeface="Arial"/>
              </a:rPr>
              <a:t>BENIN)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2637" y="1391051"/>
            <a:ext cx="173990" cy="341630"/>
          </a:xfrm>
          <a:custGeom>
            <a:avLst/>
            <a:gdLst/>
            <a:ahLst/>
            <a:cxnLst/>
            <a:rect l="l" t="t" r="r" b="b"/>
            <a:pathLst>
              <a:path w="173990" h="341630">
                <a:moveTo>
                  <a:pt x="173685" y="341109"/>
                </a:moveTo>
                <a:lnTo>
                  <a:pt x="173685" y="165188"/>
                </a:lnTo>
                <a:lnTo>
                  <a:pt x="97777" y="165188"/>
                </a:lnTo>
                <a:lnTo>
                  <a:pt x="99037" y="146746"/>
                </a:lnTo>
                <a:lnTo>
                  <a:pt x="115201" y="105816"/>
                </a:lnTo>
                <a:lnTo>
                  <a:pt x="154456" y="81959"/>
                </a:lnTo>
                <a:lnTo>
                  <a:pt x="173685" y="76796"/>
                </a:lnTo>
                <a:lnTo>
                  <a:pt x="173685" y="0"/>
                </a:lnTo>
                <a:lnTo>
                  <a:pt x="134521" y="7112"/>
                </a:lnTo>
                <a:lnTo>
                  <a:pt x="70338" y="34572"/>
                </a:lnTo>
                <a:lnTo>
                  <a:pt x="25492" y="79191"/>
                </a:lnTo>
                <a:lnTo>
                  <a:pt x="2831" y="138126"/>
                </a:lnTo>
                <a:lnTo>
                  <a:pt x="0" y="172783"/>
                </a:lnTo>
                <a:lnTo>
                  <a:pt x="0" y="341109"/>
                </a:lnTo>
                <a:lnTo>
                  <a:pt x="173685" y="341109"/>
                </a:lnTo>
                <a:close/>
              </a:path>
            </a:pathLst>
          </a:custGeom>
          <a:ln w="25400">
            <a:solidFill>
              <a:srgbClr val="F7FC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95408" y="1416502"/>
            <a:ext cx="127635" cy="294640"/>
          </a:xfrm>
          <a:custGeom>
            <a:avLst/>
            <a:gdLst/>
            <a:ahLst/>
            <a:cxnLst/>
            <a:rect l="l" t="t" r="r" b="b"/>
            <a:pathLst>
              <a:path w="127634" h="294639">
                <a:moveTo>
                  <a:pt x="31038" y="51346"/>
                </a:moveTo>
                <a:lnTo>
                  <a:pt x="48681" y="33398"/>
                </a:lnTo>
                <a:lnTo>
                  <a:pt x="70597" y="18857"/>
                </a:lnTo>
                <a:lnTo>
                  <a:pt x="96788" y="7724"/>
                </a:lnTo>
                <a:lnTo>
                  <a:pt x="127253" y="0"/>
                </a:lnTo>
                <a:lnTo>
                  <a:pt x="127253" y="36601"/>
                </a:lnTo>
                <a:lnTo>
                  <a:pt x="108972" y="43216"/>
                </a:lnTo>
                <a:lnTo>
                  <a:pt x="93429" y="51896"/>
                </a:lnTo>
                <a:lnTo>
                  <a:pt x="62930" y="90714"/>
                </a:lnTo>
                <a:lnTo>
                  <a:pt x="54225" y="129780"/>
                </a:lnTo>
                <a:lnTo>
                  <a:pt x="53136" y="153581"/>
                </a:lnTo>
                <a:lnTo>
                  <a:pt x="53136" y="161620"/>
                </a:lnTo>
                <a:lnTo>
                  <a:pt x="127253" y="161620"/>
                </a:lnTo>
                <a:lnTo>
                  <a:pt x="127253" y="294233"/>
                </a:lnTo>
                <a:lnTo>
                  <a:pt x="0" y="294233"/>
                </a:lnTo>
                <a:lnTo>
                  <a:pt x="0" y="160731"/>
                </a:lnTo>
                <a:lnTo>
                  <a:pt x="1938" y="127605"/>
                </a:lnTo>
                <a:lnTo>
                  <a:pt x="7756" y="98332"/>
                </a:lnTo>
                <a:lnTo>
                  <a:pt x="17455" y="72913"/>
                </a:lnTo>
                <a:lnTo>
                  <a:pt x="31038" y="51346"/>
                </a:lnTo>
                <a:close/>
              </a:path>
            </a:pathLst>
          </a:custGeom>
          <a:ln w="25400">
            <a:solidFill>
              <a:srgbClr val="F7FC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70377" y="1416502"/>
            <a:ext cx="127635" cy="294640"/>
          </a:xfrm>
          <a:custGeom>
            <a:avLst/>
            <a:gdLst/>
            <a:ahLst/>
            <a:cxnLst/>
            <a:rect l="l" t="t" r="r" b="b"/>
            <a:pathLst>
              <a:path w="127634" h="294639">
                <a:moveTo>
                  <a:pt x="31038" y="51346"/>
                </a:moveTo>
                <a:lnTo>
                  <a:pt x="48688" y="33398"/>
                </a:lnTo>
                <a:lnTo>
                  <a:pt x="70607" y="18857"/>
                </a:lnTo>
                <a:lnTo>
                  <a:pt x="96795" y="7724"/>
                </a:lnTo>
                <a:lnTo>
                  <a:pt x="127254" y="0"/>
                </a:lnTo>
                <a:lnTo>
                  <a:pt x="127254" y="36601"/>
                </a:lnTo>
                <a:lnTo>
                  <a:pt x="108972" y="43216"/>
                </a:lnTo>
                <a:lnTo>
                  <a:pt x="93429" y="51896"/>
                </a:lnTo>
                <a:lnTo>
                  <a:pt x="62930" y="90714"/>
                </a:lnTo>
                <a:lnTo>
                  <a:pt x="54225" y="129780"/>
                </a:lnTo>
                <a:lnTo>
                  <a:pt x="53136" y="153581"/>
                </a:lnTo>
                <a:lnTo>
                  <a:pt x="53136" y="161620"/>
                </a:lnTo>
                <a:lnTo>
                  <a:pt x="127254" y="161620"/>
                </a:lnTo>
                <a:lnTo>
                  <a:pt x="127254" y="294233"/>
                </a:lnTo>
                <a:lnTo>
                  <a:pt x="0" y="294233"/>
                </a:lnTo>
                <a:lnTo>
                  <a:pt x="0" y="160731"/>
                </a:lnTo>
                <a:lnTo>
                  <a:pt x="1940" y="127605"/>
                </a:lnTo>
                <a:lnTo>
                  <a:pt x="7761" y="98332"/>
                </a:lnTo>
                <a:lnTo>
                  <a:pt x="17461" y="72913"/>
                </a:lnTo>
                <a:lnTo>
                  <a:pt x="31038" y="51346"/>
                </a:lnTo>
                <a:close/>
              </a:path>
            </a:pathLst>
          </a:custGeom>
          <a:ln w="25400">
            <a:solidFill>
              <a:srgbClr val="F7FC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7606" y="1391051"/>
            <a:ext cx="173990" cy="341630"/>
          </a:xfrm>
          <a:custGeom>
            <a:avLst/>
            <a:gdLst/>
            <a:ahLst/>
            <a:cxnLst/>
            <a:rect l="l" t="t" r="r" b="b"/>
            <a:pathLst>
              <a:path w="173990" h="341630">
                <a:moveTo>
                  <a:pt x="173685" y="341109"/>
                </a:moveTo>
                <a:lnTo>
                  <a:pt x="173685" y="165188"/>
                </a:lnTo>
                <a:lnTo>
                  <a:pt x="96888" y="165188"/>
                </a:lnTo>
                <a:lnTo>
                  <a:pt x="98140" y="146955"/>
                </a:lnTo>
                <a:lnTo>
                  <a:pt x="114299" y="106476"/>
                </a:lnTo>
                <a:lnTo>
                  <a:pt x="154065" y="82332"/>
                </a:lnTo>
                <a:lnTo>
                  <a:pt x="173685" y="76796"/>
                </a:lnTo>
                <a:lnTo>
                  <a:pt x="173685" y="0"/>
                </a:lnTo>
                <a:lnTo>
                  <a:pt x="134521" y="7112"/>
                </a:lnTo>
                <a:lnTo>
                  <a:pt x="70338" y="34572"/>
                </a:lnTo>
                <a:lnTo>
                  <a:pt x="25497" y="79191"/>
                </a:lnTo>
                <a:lnTo>
                  <a:pt x="2833" y="138126"/>
                </a:lnTo>
                <a:lnTo>
                  <a:pt x="0" y="172783"/>
                </a:lnTo>
                <a:lnTo>
                  <a:pt x="0" y="341109"/>
                </a:lnTo>
                <a:lnTo>
                  <a:pt x="173685" y="341109"/>
                </a:lnTo>
                <a:close/>
              </a:path>
            </a:pathLst>
          </a:custGeom>
          <a:ln w="25400">
            <a:solidFill>
              <a:srgbClr val="F7FC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080888" y="1137691"/>
            <a:ext cx="52006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b="1" spc="-3204" dirty="0">
                <a:solidFill>
                  <a:srgbClr val="020302"/>
                </a:solidFill>
                <a:latin typeface="Swis721 BlkOul BT"/>
                <a:cs typeface="Swis721 BlkOul BT"/>
              </a:rPr>
              <a:t>“</a:t>
            </a:r>
            <a:endParaRPr sz="7200">
              <a:latin typeface="Swis721 BlkOul BT"/>
              <a:cs typeface="Swis721 BlkOul B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04896" y="1182000"/>
            <a:ext cx="3891915" cy="3050540"/>
          </a:xfrm>
          <a:custGeom>
            <a:avLst/>
            <a:gdLst/>
            <a:ahLst/>
            <a:cxnLst/>
            <a:rect l="l" t="t" r="r" b="b"/>
            <a:pathLst>
              <a:path w="3891915" h="3050540">
                <a:moveTo>
                  <a:pt x="149580" y="0"/>
                </a:moveTo>
                <a:lnTo>
                  <a:pt x="0" y="2854147"/>
                </a:lnTo>
                <a:lnTo>
                  <a:pt x="3742296" y="3050273"/>
                </a:lnTo>
                <a:lnTo>
                  <a:pt x="3891876" y="196126"/>
                </a:lnTo>
                <a:lnTo>
                  <a:pt x="149580" y="0"/>
                </a:lnTo>
                <a:close/>
              </a:path>
            </a:pathLst>
          </a:custGeom>
          <a:ln w="58801">
            <a:solidFill>
              <a:srgbClr val="00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3550" y="1728952"/>
            <a:ext cx="7854950" cy="5367655"/>
          </a:xfrm>
          <a:custGeom>
            <a:avLst/>
            <a:gdLst/>
            <a:ahLst/>
            <a:cxnLst/>
            <a:rect l="l" t="t" r="r" b="b"/>
            <a:pathLst>
              <a:path w="5219065" h="5367655">
                <a:moveTo>
                  <a:pt x="0" y="5367502"/>
                </a:moveTo>
                <a:lnTo>
                  <a:pt x="5219001" y="5367502"/>
                </a:lnTo>
                <a:lnTo>
                  <a:pt x="5219001" y="0"/>
                </a:lnTo>
                <a:lnTo>
                  <a:pt x="0" y="0"/>
                </a:lnTo>
                <a:lnTo>
                  <a:pt x="0" y="5367502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n-GB" sz="2800" dirty="0">
                <a:latin typeface="DIN Light" panose="02020500000000000000" pitchFamily="18" charset="0"/>
                <a:cs typeface="Times New Roman"/>
              </a:rPr>
              <a:t>Location 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n-GB" sz="2400" dirty="0">
                <a:latin typeface="DIN Light" panose="02020500000000000000" pitchFamily="18" charset="0"/>
                <a:cs typeface="Times New Roman"/>
              </a:rPr>
              <a:t>   Eastern Gambia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n-GB" sz="2400" dirty="0">
                <a:latin typeface="DIN Light" panose="02020500000000000000" pitchFamily="18" charset="0"/>
                <a:cs typeface="Times New Roman"/>
              </a:rPr>
              <a:t>   Nearest Town – 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lang="en-GB" sz="2800" dirty="0">
              <a:latin typeface="DIN Light" panose="02020500000000000000" pitchFamily="18" charset="0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n-GB" sz="2800" dirty="0">
                <a:latin typeface="DIN Light" panose="02020500000000000000" pitchFamily="18" charset="0"/>
                <a:cs typeface="Times New Roman"/>
              </a:rPr>
              <a:t>  Population 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n-GB" sz="2800" dirty="0">
                <a:latin typeface="DIN Light" panose="02020500000000000000" pitchFamily="18" charset="0"/>
                <a:cs typeface="Times New Roman"/>
              </a:rPr>
              <a:t>   </a:t>
            </a:r>
            <a:r>
              <a:rPr lang="en-GB" sz="2400" dirty="0">
                <a:latin typeface="DIN Light" panose="02020500000000000000" pitchFamily="18" charset="0"/>
                <a:cs typeface="Times New Roman"/>
              </a:rPr>
              <a:t>Circa 450 inhabitants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n-GB" sz="2400" dirty="0">
                <a:latin typeface="DIN Light" panose="02020500000000000000" pitchFamily="18" charset="0"/>
                <a:cs typeface="Times New Roman"/>
              </a:rPr>
              <a:t>    100 Houses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n-GB" sz="2400" dirty="0">
                <a:latin typeface="DIN Light" panose="02020500000000000000" pitchFamily="18" charset="0"/>
                <a:cs typeface="Times New Roman"/>
              </a:rPr>
              <a:t>    Ahmadi Population 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lang="en-GB" sz="2800" dirty="0">
              <a:latin typeface="DIN Light" panose="02020500000000000000" pitchFamily="18" charset="0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n-GB" sz="2800" dirty="0">
                <a:latin typeface="DIN Light" panose="02020500000000000000" pitchFamily="18" charset="0"/>
                <a:cs typeface="Times New Roman"/>
              </a:rPr>
              <a:t>  Existing Amenities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n-GB" sz="2400" dirty="0">
                <a:latin typeface="DIN Light" panose="02020500000000000000" pitchFamily="18" charset="0"/>
                <a:cs typeface="Times New Roman"/>
              </a:rPr>
              <a:t>   Open Water Well</a:t>
            </a:r>
          </a:p>
        </p:txBody>
      </p:sp>
      <p:sp>
        <p:nvSpPr>
          <p:cNvPr id="4" name="object 4"/>
          <p:cNvSpPr/>
          <p:nvPr/>
        </p:nvSpPr>
        <p:spPr>
          <a:xfrm>
            <a:off x="282989" y="1302033"/>
            <a:ext cx="8264111" cy="5897656"/>
          </a:xfrm>
          <a:custGeom>
            <a:avLst/>
            <a:gdLst/>
            <a:ahLst/>
            <a:cxnLst/>
            <a:rect l="l" t="t" r="r" b="b"/>
            <a:pathLst>
              <a:path w="5535295" h="5773420">
                <a:moveTo>
                  <a:pt x="0" y="274980"/>
                </a:moveTo>
                <a:lnTo>
                  <a:pt x="288150" y="5773280"/>
                </a:lnTo>
                <a:lnTo>
                  <a:pt x="5535028" y="5498299"/>
                </a:lnTo>
                <a:lnTo>
                  <a:pt x="5246878" y="0"/>
                </a:lnTo>
                <a:lnTo>
                  <a:pt x="0" y="274980"/>
                </a:lnTo>
                <a:close/>
              </a:path>
            </a:pathLst>
          </a:custGeom>
          <a:ln w="58801">
            <a:solidFill>
              <a:srgbClr val="00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36193"/>
            <a:ext cx="7174865" cy="567055"/>
          </a:xfrm>
          <a:custGeom>
            <a:avLst/>
            <a:gdLst/>
            <a:ahLst/>
            <a:cxnLst/>
            <a:rect l="l" t="t" r="r" b="b"/>
            <a:pathLst>
              <a:path w="7174865" h="567055">
                <a:moveTo>
                  <a:pt x="0" y="566927"/>
                </a:moveTo>
                <a:lnTo>
                  <a:pt x="7174801" y="566927"/>
                </a:lnTo>
                <a:lnTo>
                  <a:pt x="7174801" y="0"/>
                </a:lnTo>
                <a:lnTo>
                  <a:pt x="0" y="0"/>
                </a:lnTo>
                <a:lnTo>
                  <a:pt x="0" y="5669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734978"/>
            <a:ext cx="455295" cy="567055"/>
          </a:xfrm>
          <a:custGeom>
            <a:avLst/>
            <a:gdLst/>
            <a:ahLst/>
            <a:cxnLst/>
            <a:rect l="l" t="t" r="r" b="b"/>
            <a:pathLst>
              <a:path w="455295" h="567055">
                <a:moveTo>
                  <a:pt x="455218" y="0"/>
                </a:moveTo>
                <a:lnTo>
                  <a:pt x="0" y="341795"/>
                </a:lnTo>
                <a:lnTo>
                  <a:pt x="0" y="566940"/>
                </a:lnTo>
                <a:lnTo>
                  <a:pt x="455218" y="566940"/>
                </a:lnTo>
                <a:lnTo>
                  <a:pt x="4552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44500" y="737982"/>
            <a:ext cx="60248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000" b="0" spc="75" dirty="0">
                <a:solidFill>
                  <a:srgbClr val="4C9FB8"/>
                </a:solidFill>
                <a:latin typeface="Tahoma"/>
                <a:cs typeface="Tahoma"/>
              </a:rPr>
              <a:t>THE GAMBIA – SARE MALANG</a:t>
            </a:r>
            <a:endParaRPr sz="3000" dirty="0">
              <a:latin typeface="Tahoma"/>
              <a:cs typeface="Tahom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785FF0-AAB4-4392-9A39-1CD3F0734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500" y="1891313"/>
            <a:ext cx="3990892" cy="276701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B6CE2A6D-CDC7-4733-948E-67FD3520FCB3}"/>
              </a:ext>
            </a:extLst>
          </p:cNvPr>
          <p:cNvSpPr txBox="1"/>
          <p:nvPr/>
        </p:nvSpPr>
        <p:spPr>
          <a:xfrm>
            <a:off x="460056" y="1647825"/>
            <a:ext cx="5191444" cy="4249881"/>
          </a:xfrm>
          <a:prstGeom prst="rect">
            <a:avLst/>
          </a:prstGeom>
          <a:solidFill>
            <a:srgbClr val="FFFFFF">
              <a:alpha val="94999"/>
            </a:srgbClr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173355">
              <a:lnSpc>
                <a:spcPct val="100000"/>
              </a:lnSpc>
            </a:pPr>
            <a:r>
              <a:rPr lang="en-GB" sz="3600" b="1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Village Scope:</a:t>
            </a:r>
          </a:p>
          <a:p>
            <a:pPr marL="459105" indent="-285750">
              <a:lnSpc>
                <a:spcPct val="100000"/>
              </a:lnSpc>
              <a:buFontTx/>
              <a:buChar char="-"/>
            </a:pPr>
            <a:endParaRPr lang="en-GB" dirty="0">
              <a:solidFill>
                <a:srgbClr val="231F20"/>
              </a:solidFill>
              <a:latin typeface="DIN Light" panose="02020500000000000000" pitchFamily="18" charset="0"/>
              <a:cs typeface="DIN Light"/>
            </a:endParaRPr>
          </a:p>
          <a:p>
            <a:pPr marL="459105" indent="-285750">
              <a:lnSpc>
                <a:spcPct val="100000"/>
              </a:lnSpc>
              <a:buFontTx/>
              <a:buChar char="-"/>
            </a:pPr>
            <a:r>
              <a:rPr lang="en-GB" sz="160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Solar Water System</a:t>
            </a:r>
            <a:br>
              <a:rPr lang="en-GB" sz="160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</a:br>
            <a:endParaRPr lang="en-GB" sz="1600" dirty="0">
              <a:solidFill>
                <a:srgbClr val="231F20"/>
              </a:solidFill>
              <a:latin typeface="DIN Light" panose="02020500000000000000" pitchFamily="18" charset="0"/>
              <a:cs typeface="DIN Light"/>
            </a:endParaRPr>
          </a:p>
          <a:p>
            <a:pPr marL="459105" indent="-285750">
              <a:lnSpc>
                <a:spcPct val="100000"/>
              </a:lnSpc>
              <a:buFontTx/>
              <a:buChar char="-"/>
            </a:pPr>
            <a:r>
              <a:rPr lang="en-GB" sz="160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Water Storage System</a:t>
            </a:r>
            <a:br>
              <a:rPr lang="en-GB" sz="160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</a:br>
            <a:endParaRPr lang="en-GB" sz="1600" dirty="0">
              <a:solidFill>
                <a:srgbClr val="231F20"/>
              </a:solidFill>
              <a:latin typeface="DIN Light" panose="02020500000000000000" pitchFamily="18" charset="0"/>
              <a:cs typeface="DIN Light"/>
            </a:endParaRPr>
          </a:p>
          <a:p>
            <a:pPr marL="459105" indent="-285750">
              <a:lnSpc>
                <a:spcPct val="100000"/>
              </a:lnSpc>
              <a:buFontTx/>
              <a:buChar char="-"/>
            </a:pPr>
            <a:r>
              <a:rPr lang="en-GB" sz="160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Water Distribution System</a:t>
            </a:r>
            <a:br>
              <a:rPr lang="en-GB" sz="160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</a:br>
            <a:endParaRPr lang="en-GB" sz="1600" dirty="0">
              <a:solidFill>
                <a:srgbClr val="231F20"/>
              </a:solidFill>
              <a:latin typeface="DIN Light" panose="02020500000000000000" pitchFamily="18" charset="0"/>
              <a:cs typeface="DIN Light"/>
            </a:endParaRPr>
          </a:p>
          <a:p>
            <a:pPr marL="459105" indent="-285750">
              <a:lnSpc>
                <a:spcPct val="100000"/>
              </a:lnSpc>
              <a:buFontTx/>
              <a:buChar char="-"/>
            </a:pPr>
            <a:r>
              <a:rPr lang="en-GB" sz="160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Centralised Electric System</a:t>
            </a:r>
            <a:br>
              <a:rPr lang="en-GB" sz="160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</a:br>
            <a:endParaRPr lang="en-GB" sz="1600" dirty="0">
              <a:solidFill>
                <a:srgbClr val="231F20"/>
              </a:solidFill>
              <a:latin typeface="DIN Light" panose="02020500000000000000" pitchFamily="18" charset="0"/>
              <a:cs typeface="DIN Light"/>
            </a:endParaRPr>
          </a:p>
          <a:p>
            <a:pPr marL="459105" indent="-285750">
              <a:lnSpc>
                <a:spcPct val="100000"/>
              </a:lnSpc>
              <a:buFontTx/>
              <a:buChar char="-"/>
            </a:pPr>
            <a:r>
              <a:rPr lang="en-GB" sz="160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Community Centre &amp; MTA</a:t>
            </a:r>
            <a:br>
              <a:rPr lang="en-GB" sz="160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</a:br>
            <a:endParaRPr lang="en-GB" sz="1600" dirty="0">
              <a:solidFill>
                <a:srgbClr val="231F20"/>
              </a:solidFill>
              <a:latin typeface="DIN Light" panose="02020500000000000000" pitchFamily="18" charset="0"/>
              <a:cs typeface="DIN Light"/>
            </a:endParaRPr>
          </a:p>
          <a:p>
            <a:pPr marL="459105" indent="-285750">
              <a:lnSpc>
                <a:spcPct val="100000"/>
              </a:lnSpc>
              <a:buFontTx/>
              <a:buChar char="-"/>
            </a:pPr>
            <a:r>
              <a:rPr lang="en-GB" sz="160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Toilets and Sanitation</a:t>
            </a:r>
          </a:p>
          <a:p>
            <a:pPr marL="173355">
              <a:lnSpc>
                <a:spcPct val="100000"/>
              </a:lnSpc>
            </a:pPr>
            <a:endParaRPr lang="en-GB" sz="1600" dirty="0">
              <a:solidFill>
                <a:srgbClr val="231F20"/>
              </a:solidFill>
              <a:latin typeface="DIN Light" panose="02020500000000000000" pitchFamily="18" charset="0"/>
              <a:cs typeface="DIN Light"/>
            </a:endParaRPr>
          </a:p>
          <a:p>
            <a:pPr marL="459105" indent="-285750">
              <a:lnSpc>
                <a:spcPct val="100000"/>
              </a:lnSpc>
              <a:buFontTx/>
              <a:buChar char="-"/>
            </a:pPr>
            <a:endParaRPr lang="en-GB" dirty="0">
              <a:solidFill>
                <a:srgbClr val="231F20"/>
              </a:solidFill>
              <a:latin typeface="DIN Light" panose="02020500000000000000" pitchFamily="18" charset="0"/>
              <a:cs typeface="DIN Light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773957"/>
            <a:ext cx="71862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000" spc="75" dirty="0">
                <a:solidFill>
                  <a:srgbClr val="4C9FB8"/>
                </a:solidFill>
                <a:latin typeface="Tahoma"/>
                <a:cs typeface="Tahoma"/>
              </a:rPr>
              <a:t>THE GAMBIA – SARE MALANG</a:t>
            </a:r>
            <a:endParaRPr sz="3000" dirty="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2989" y="1426269"/>
            <a:ext cx="5535295" cy="4488756"/>
          </a:xfrm>
          <a:custGeom>
            <a:avLst/>
            <a:gdLst/>
            <a:ahLst/>
            <a:cxnLst/>
            <a:rect l="l" t="t" r="r" b="b"/>
            <a:pathLst>
              <a:path w="5535295" h="5773420">
                <a:moveTo>
                  <a:pt x="0" y="274980"/>
                </a:moveTo>
                <a:lnTo>
                  <a:pt x="288150" y="5773280"/>
                </a:lnTo>
                <a:lnTo>
                  <a:pt x="5535028" y="5498299"/>
                </a:lnTo>
                <a:lnTo>
                  <a:pt x="5246878" y="0"/>
                </a:lnTo>
                <a:lnTo>
                  <a:pt x="0" y="274980"/>
                </a:lnTo>
                <a:close/>
              </a:path>
            </a:pathLst>
          </a:custGeom>
          <a:ln w="58801">
            <a:solidFill>
              <a:srgbClr val="00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99E8B9C2-F7AB-4811-B142-B9CFFA15C4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126" y="1907095"/>
            <a:ext cx="762000" cy="76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FF3EC3-C9FD-4520-8BFF-39DDAB5DAD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126" y="2897695"/>
            <a:ext cx="761999" cy="761999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164C8F6-95A8-44F3-BBF2-57B14FD7DB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707" y="3857626"/>
            <a:ext cx="761999" cy="761999"/>
          </a:xfrm>
          <a:prstGeom prst="rect">
            <a:avLst/>
          </a:prstGeom>
        </p:spPr>
      </p:pic>
      <p:pic>
        <p:nvPicPr>
          <p:cNvPr id="12" name="Picture 1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9D99E3F-6821-4942-A926-5FD2571A2A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742" y="4834795"/>
            <a:ext cx="761999" cy="76199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25CDD-A192-4D62-B3C0-1CD305C30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outdoor, ground, tree, fence&#10;&#10;Description automatically generated">
            <a:extLst>
              <a:ext uri="{FF2B5EF4-FFF2-40B4-BE49-F238E27FC236}">
                <a16:creationId xmlns:a16="http://schemas.microsoft.com/office/drawing/2014/main" id="{2F3FDF1C-0CF8-4E1F-AB62-6C6D396ABA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26"/>
          <a:stretch/>
        </p:blipFill>
        <p:spPr>
          <a:xfrm>
            <a:off x="12700" y="-28575"/>
            <a:ext cx="10680700" cy="75914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568D85-0539-4637-99E9-5D3D8000BE37}"/>
              </a:ext>
            </a:extLst>
          </p:cNvPr>
          <p:cNvSpPr/>
          <p:nvPr/>
        </p:nvSpPr>
        <p:spPr>
          <a:xfrm>
            <a:off x="-3" y="733425"/>
            <a:ext cx="7174865" cy="567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7AFF9A72-8B2D-433C-A02D-191DA2F8F1AD}"/>
              </a:ext>
            </a:extLst>
          </p:cNvPr>
          <p:cNvSpPr txBox="1">
            <a:spLocks/>
          </p:cNvSpPr>
          <p:nvPr/>
        </p:nvSpPr>
        <p:spPr>
          <a:xfrm>
            <a:off x="675956" y="733425"/>
            <a:ext cx="581374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400" b="0" i="0">
                <a:solidFill>
                  <a:srgbClr val="020302"/>
                </a:solidFill>
                <a:latin typeface="DIN Light"/>
                <a:ea typeface="+mj-ea"/>
                <a:cs typeface="DIN Ligh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3000" spc="75" dirty="0">
                <a:solidFill>
                  <a:srgbClr val="4C9FB8"/>
                </a:solidFill>
                <a:latin typeface="Tahoma"/>
                <a:cs typeface="Tahoma"/>
              </a:rPr>
              <a:t>THE GAMBIA – SARE MALANG</a:t>
            </a:r>
            <a:endParaRPr lang="en-GB" sz="3000" kern="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222979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86482-F30F-4A04-AFA0-91FDA1AE4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sky, building, outdoor, ground&#10;&#10;Description automatically generated">
            <a:extLst>
              <a:ext uri="{FF2B5EF4-FFF2-40B4-BE49-F238E27FC236}">
                <a16:creationId xmlns:a16="http://schemas.microsoft.com/office/drawing/2014/main" id="{52A2A2BB-021A-41AB-A502-36C5BDFC49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47"/>
          <a:stretch/>
        </p:blipFill>
        <p:spPr>
          <a:xfrm>
            <a:off x="0" y="0"/>
            <a:ext cx="10693400" cy="7562850"/>
          </a:xfrm>
          <a:prstGeom prst="rect">
            <a:avLst/>
          </a:prstGeom>
        </p:spPr>
      </p:pic>
      <p:pic>
        <p:nvPicPr>
          <p:cNvPr id="8" name="Picture 7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1345796-DDCE-45CE-B20F-92FE087F6D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0"/>
          <a:stretch/>
        </p:blipFill>
        <p:spPr>
          <a:xfrm>
            <a:off x="4679" y="0"/>
            <a:ext cx="10688721" cy="75628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3FA9C4-D99F-44D1-A166-FC5BA8039C72}"/>
              </a:ext>
            </a:extLst>
          </p:cNvPr>
          <p:cNvSpPr/>
          <p:nvPr/>
        </p:nvSpPr>
        <p:spPr>
          <a:xfrm>
            <a:off x="-3" y="733425"/>
            <a:ext cx="7174865" cy="567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82802937-3827-400F-9B2B-31DFFE50AD36}"/>
              </a:ext>
            </a:extLst>
          </p:cNvPr>
          <p:cNvSpPr txBox="1">
            <a:spLocks/>
          </p:cNvSpPr>
          <p:nvPr/>
        </p:nvSpPr>
        <p:spPr>
          <a:xfrm>
            <a:off x="675956" y="733425"/>
            <a:ext cx="581374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400" b="0" i="0">
                <a:solidFill>
                  <a:srgbClr val="020302"/>
                </a:solidFill>
                <a:latin typeface="DIN Light"/>
                <a:ea typeface="+mj-ea"/>
                <a:cs typeface="DIN Ligh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3000" spc="75" dirty="0">
                <a:solidFill>
                  <a:srgbClr val="4C9FB8"/>
                </a:solidFill>
                <a:latin typeface="Tahoma"/>
                <a:cs typeface="Tahoma"/>
              </a:rPr>
              <a:t>THE GAMBIA – SARE MALANG</a:t>
            </a:r>
            <a:endParaRPr lang="en-GB" sz="3000" kern="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070784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C65E4-91BE-4125-9632-869FA54CD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C27D0179-111E-4A21-9C9E-B8B74ACAA2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6"/>
          <a:stretch/>
        </p:blipFill>
        <p:spPr>
          <a:xfrm>
            <a:off x="-19384" y="-24564"/>
            <a:ext cx="10712784" cy="75874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68EF35-702F-4406-AB51-42B84E29E065}"/>
              </a:ext>
            </a:extLst>
          </p:cNvPr>
          <p:cNvSpPr/>
          <p:nvPr/>
        </p:nvSpPr>
        <p:spPr>
          <a:xfrm>
            <a:off x="-3" y="733425"/>
            <a:ext cx="7174865" cy="567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25533A87-681B-457C-82F7-84FF9D2A7ED9}"/>
              </a:ext>
            </a:extLst>
          </p:cNvPr>
          <p:cNvSpPr txBox="1">
            <a:spLocks/>
          </p:cNvSpPr>
          <p:nvPr/>
        </p:nvSpPr>
        <p:spPr>
          <a:xfrm>
            <a:off x="675956" y="733425"/>
            <a:ext cx="581374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400" b="0" i="0">
                <a:solidFill>
                  <a:srgbClr val="020302"/>
                </a:solidFill>
                <a:latin typeface="DIN Light"/>
                <a:ea typeface="+mj-ea"/>
                <a:cs typeface="DIN Ligh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3000" spc="75" dirty="0">
                <a:solidFill>
                  <a:srgbClr val="4C9FB8"/>
                </a:solidFill>
                <a:latin typeface="Tahoma"/>
                <a:cs typeface="Tahoma"/>
              </a:rPr>
              <a:t>THE GAMBIA – SARE MALANG</a:t>
            </a:r>
            <a:endParaRPr lang="en-GB" sz="3000" kern="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02029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392855" y="0"/>
            <a:ext cx="334010" cy="275590"/>
          </a:xfrm>
          <a:custGeom>
            <a:avLst/>
            <a:gdLst/>
            <a:ahLst/>
            <a:cxnLst/>
            <a:rect l="l" t="t" r="r" b="b"/>
            <a:pathLst>
              <a:path w="334009" h="275590">
                <a:moveTo>
                  <a:pt x="242989" y="0"/>
                </a:moveTo>
                <a:lnTo>
                  <a:pt x="334009" y="97166"/>
                </a:lnTo>
                <a:lnTo>
                  <a:pt x="167004" y="275449"/>
                </a:lnTo>
                <a:lnTo>
                  <a:pt x="0" y="97166"/>
                </a:lnTo>
                <a:lnTo>
                  <a:pt x="91020" y="0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392855" y="30655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92855" y="694218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92855" y="1081886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92855" y="146955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392855" y="185722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392855" y="2244888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92855" y="2632556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92855" y="302022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392855" y="340789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392855" y="3795559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392855" y="4183226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392855" y="457089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392855" y="495856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392855" y="5346228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392855" y="5733896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392855" y="612156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392855" y="650923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92855" y="6896899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559859" y="7284566"/>
            <a:ext cx="167005" cy="275590"/>
          </a:xfrm>
          <a:custGeom>
            <a:avLst/>
            <a:gdLst/>
            <a:ahLst/>
            <a:cxnLst/>
            <a:rect l="l" t="t" r="r" b="b"/>
            <a:pathLst>
              <a:path w="167004" h="275590">
                <a:moveTo>
                  <a:pt x="0" y="0"/>
                </a:moveTo>
                <a:lnTo>
                  <a:pt x="167005" y="178282"/>
                </a:lnTo>
                <a:lnTo>
                  <a:pt x="75994" y="275438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392855" y="7284566"/>
            <a:ext cx="167005" cy="275590"/>
          </a:xfrm>
          <a:custGeom>
            <a:avLst/>
            <a:gdLst/>
            <a:ahLst/>
            <a:cxnLst/>
            <a:rect l="l" t="t" r="r" b="b"/>
            <a:pathLst>
              <a:path w="167004" h="275590">
                <a:moveTo>
                  <a:pt x="91010" y="275438"/>
                </a:moveTo>
                <a:lnTo>
                  <a:pt x="0" y="178282"/>
                </a:lnTo>
                <a:lnTo>
                  <a:pt x="167004" y="0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520872" y="0"/>
            <a:ext cx="334010" cy="275590"/>
          </a:xfrm>
          <a:custGeom>
            <a:avLst/>
            <a:gdLst/>
            <a:ahLst/>
            <a:cxnLst/>
            <a:rect l="l" t="t" r="r" b="b"/>
            <a:pathLst>
              <a:path w="334009" h="275590">
                <a:moveTo>
                  <a:pt x="242989" y="0"/>
                </a:moveTo>
                <a:lnTo>
                  <a:pt x="334009" y="97166"/>
                </a:lnTo>
                <a:lnTo>
                  <a:pt x="167004" y="275449"/>
                </a:lnTo>
                <a:lnTo>
                  <a:pt x="0" y="97166"/>
                </a:lnTo>
                <a:lnTo>
                  <a:pt x="91020" y="0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520872" y="30655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520872" y="694218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520872" y="1081886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520872" y="146955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520872" y="185722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520872" y="2244888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520872" y="2632556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520872" y="302022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520872" y="340789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520872" y="3795559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520872" y="4183226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520872" y="457089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520872" y="495856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520872" y="5346228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520872" y="5733896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520872" y="612156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520872" y="650923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520872" y="6896899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687877" y="7284566"/>
            <a:ext cx="167005" cy="275590"/>
          </a:xfrm>
          <a:custGeom>
            <a:avLst/>
            <a:gdLst/>
            <a:ahLst/>
            <a:cxnLst/>
            <a:rect l="l" t="t" r="r" b="b"/>
            <a:pathLst>
              <a:path w="167004" h="275590">
                <a:moveTo>
                  <a:pt x="0" y="0"/>
                </a:moveTo>
                <a:lnTo>
                  <a:pt x="167005" y="178282"/>
                </a:lnTo>
                <a:lnTo>
                  <a:pt x="75994" y="275438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520872" y="7284566"/>
            <a:ext cx="167005" cy="275590"/>
          </a:xfrm>
          <a:custGeom>
            <a:avLst/>
            <a:gdLst/>
            <a:ahLst/>
            <a:cxnLst/>
            <a:rect l="l" t="t" r="r" b="b"/>
            <a:pathLst>
              <a:path w="167004" h="275590">
                <a:moveTo>
                  <a:pt x="91010" y="275438"/>
                </a:moveTo>
                <a:lnTo>
                  <a:pt x="0" y="178282"/>
                </a:lnTo>
                <a:lnTo>
                  <a:pt x="167004" y="0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0" y="736193"/>
            <a:ext cx="6717665" cy="567055"/>
          </a:xfrm>
          <a:custGeom>
            <a:avLst/>
            <a:gdLst/>
            <a:ahLst/>
            <a:cxnLst/>
            <a:rect l="l" t="t" r="r" b="b"/>
            <a:pathLst>
              <a:path w="6717665" h="567055">
                <a:moveTo>
                  <a:pt x="0" y="566927"/>
                </a:moveTo>
                <a:lnTo>
                  <a:pt x="6717601" y="566927"/>
                </a:lnTo>
                <a:lnTo>
                  <a:pt x="6717601" y="0"/>
                </a:lnTo>
                <a:lnTo>
                  <a:pt x="0" y="0"/>
                </a:lnTo>
                <a:lnTo>
                  <a:pt x="0" y="5669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852740" y="724322"/>
            <a:ext cx="449396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spc="-95" dirty="0">
                <a:solidFill>
                  <a:srgbClr val="4C9FB8"/>
                </a:solidFill>
                <a:latin typeface="Tahoma"/>
                <a:cs typeface="Tahoma"/>
              </a:rPr>
              <a:t>EXISTING VILLAGES</a:t>
            </a:r>
            <a:endParaRPr sz="36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C65E4-91BE-4125-9632-869FA54CD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06A6A8-6957-446E-9649-6A1674A6C7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66"/>
          <a:stretch/>
        </p:blipFill>
        <p:spPr>
          <a:xfrm>
            <a:off x="-3" y="0"/>
            <a:ext cx="10693403" cy="75628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68EF35-702F-4406-AB51-42B84E29E065}"/>
              </a:ext>
            </a:extLst>
          </p:cNvPr>
          <p:cNvSpPr/>
          <p:nvPr/>
        </p:nvSpPr>
        <p:spPr>
          <a:xfrm>
            <a:off x="-3" y="733425"/>
            <a:ext cx="7174865" cy="567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25533A87-681B-457C-82F7-84FF9D2A7ED9}"/>
              </a:ext>
            </a:extLst>
          </p:cNvPr>
          <p:cNvSpPr txBox="1">
            <a:spLocks/>
          </p:cNvSpPr>
          <p:nvPr/>
        </p:nvSpPr>
        <p:spPr>
          <a:xfrm>
            <a:off x="675956" y="733425"/>
            <a:ext cx="581374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400" b="0" i="0">
                <a:solidFill>
                  <a:srgbClr val="020302"/>
                </a:solidFill>
                <a:latin typeface="DIN Light"/>
                <a:ea typeface="+mj-ea"/>
                <a:cs typeface="DIN Ligh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3000" spc="75" dirty="0">
                <a:solidFill>
                  <a:srgbClr val="4C9FB8"/>
                </a:solidFill>
                <a:latin typeface="Tahoma"/>
                <a:cs typeface="Tahoma"/>
              </a:rPr>
              <a:t>MODEL VILLAGE: NIGER</a:t>
            </a:r>
            <a:endParaRPr lang="en-GB" sz="3000" kern="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144155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C65E4-91BE-4125-9632-869FA54CD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3E9396-A978-4B5C-9900-0E36CDFBF69E}"/>
              </a:ext>
            </a:extLst>
          </p:cNvPr>
          <p:cNvSpPr/>
          <p:nvPr/>
        </p:nvSpPr>
        <p:spPr>
          <a:xfrm>
            <a:off x="-9206" y="6889"/>
            <a:ext cx="10702606" cy="75370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3AFA9-97D0-4002-9A11-9F47C72838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1" b="20256"/>
          <a:stretch/>
        </p:blipFill>
        <p:spPr>
          <a:xfrm>
            <a:off x="2886270" y="1300479"/>
            <a:ext cx="4631173" cy="62623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68EF35-702F-4406-AB51-42B84E29E065}"/>
              </a:ext>
            </a:extLst>
          </p:cNvPr>
          <p:cNvSpPr/>
          <p:nvPr/>
        </p:nvSpPr>
        <p:spPr>
          <a:xfrm>
            <a:off x="-3" y="733425"/>
            <a:ext cx="7174865" cy="567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25533A87-681B-457C-82F7-84FF9D2A7ED9}"/>
              </a:ext>
            </a:extLst>
          </p:cNvPr>
          <p:cNvSpPr txBox="1">
            <a:spLocks/>
          </p:cNvSpPr>
          <p:nvPr/>
        </p:nvSpPr>
        <p:spPr>
          <a:xfrm>
            <a:off x="675956" y="733425"/>
            <a:ext cx="581374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400" b="0" i="0">
                <a:solidFill>
                  <a:srgbClr val="020302"/>
                </a:solidFill>
                <a:latin typeface="DIN Light"/>
                <a:ea typeface="+mj-ea"/>
                <a:cs typeface="DIN Ligh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3000" spc="75" dirty="0">
                <a:solidFill>
                  <a:srgbClr val="4C9FB8"/>
                </a:solidFill>
                <a:latin typeface="Tahoma"/>
                <a:cs typeface="Tahoma"/>
              </a:rPr>
              <a:t>MODEL VILLAGE: NIGER</a:t>
            </a:r>
            <a:endParaRPr lang="en-GB" sz="3000" kern="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367617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C65E4-91BE-4125-9632-869FA54CD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C27D0179-111E-4A21-9C9E-B8B74ACAA2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6"/>
          <a:stretch/>
        </p:blipFill>
        <p:spPr>
          <a:xfrm>
            <a:off x="-19384" y="-24564"/>
            <a:ext cx="10712784" cy="7587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F87172-675A-4F9C-9B53-F939F0BC7B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9"/>
          <a:stretch/>
        </p:blipFill>
        <p:spPr>
          <a:xfrm>
            <a:off x="-9693" y="-24565"/>
            <a:ext cx="10703093" cy="75874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68EF35-702F-4406-AB51-42B84E29E065}"/>
              </a:ext>
            </a:extLst>
          </p:cNvPr>
          <p:cNvSpPr/>
          <p:nvPr/>
        </p:nvSpPr>
        <p:spPr>
          <a:xfrm>
            <a:off x="-3" y="733425"/>
            <a:ext cx="7174865" cy="567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25533A87-681B-457C-82F7-84FF9D2A7ED9}"/>
              </a:ext>
            </a:extLst>
          </p:cNvPr>
          <p:cNvSpPr txBox="1">
            <a:spLocks/>
          </p:cNvSpPr>
          <p:nvPr/>
        </p:nvSpPr>
        <p:spPr>
          <a:xfrm>
            <a:off x="675956" y="733425"/>
            <a:ext cx="581374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400" b="0" i="0">
                <a:solidFill>
                  <a:srgbClr val="020302"/>
                </a:solidFill>
                <a:latin typeface="DIN Light"/>
                <a:ea typeface="+mj-ea"/>
                <a:cs typeface="DIN Ligh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3000" spc="75" dirty="0">
                <a:solidFill>
                  <a:srgbClr val="4C9FB8"/>
                </a:solidFill>
                <a:latin typeface="Tahoma"/>
                <a:cs typeface="Tahoma"/>
              </a:rPr>
              <a:t>MODEL VILLAGE: MALI</a:t>
            </a:r>
            <a:endParaRPr lang="en-GB" sz="3000" kern="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32349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60785" y="12"/>
            <a:ext cx="5931204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0415" y="4849850"/>
            <a:ext cx="6645909" cy="2268220"/>
          </a:xfrm>
          <a:custGeom>
            <a:avLst/>
            <a:gdLst/>
            <a:ahLst/>
            <a:cxnLst/>
            <a:rect l="l" t="t" r="r" b="b"/>
            <a:pathLst>
              <a:path w="6645909" h="2268220">
                <a:moveTo>
                  <a:pt x="0" y="2267712"/>
                </a:moveTo>
                <a:lnTo>
                  <a:pt x="6645605" y="2267712"/>
                </a:lnTo>
                <a:lnTo>
                  <a:pt x="6645605" y="0"/>
                </a:lnTo>
                <a:lnTo>
                  <a:pt x="0" y="0"/>
                </a:lnTo>
                <a:lnTo>
                  <a:pt x="0" y="2267712"/>
                </a:lnTo>
                <a:close/>
              </a:path>
            </a:pathLst>
          </a:custGeom>
          <a:solidFill>
            <a:srgbClr val="F3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36668" y="5272542"/>
            <a:ext cx="59594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0" dirty="0">
                <a:solidFill>
                  <a:srgbClr val="020302"/>
                </a:solidFill>
                <a:latin typeface="DIN Light"/>
                <a:cs typeface="DIN Light"/>
              </a:rPr>
              <a:t>Those </a:t>
            </a:r>
            <a:r>
              <a:rPr sz="1400" b="0" spc="-5" dirty="0">
                <a:solidFill>
                  <a:srgbClr val="020302"/>
                </a:solidFill>
                <a:latin typeface="DIN Light"/>
                <a:cs typeface="DIN Light"/>
              </a:rPr>
              <a:t>very people, </a:t>
            </a:r>
            <a:r>
              <a:rPr sz="1400" b="0" dirty="0">
                <a:solidFill>
                  <a:srgbClr val="020302"/>
                </a:solidFill>
                <a:latin typeface="DIN Light"/>
                <a:cs typeface="DIN Light"/>
              </a:rPr>
              <a:t>who </a:t>
            </a:r>
            <a:r>
              <a:rPr sz="1400" b="0" spc="-5" dirty="0">
                <a:solidFill>
                  <a:srgbClr val="020302"/>
                </a:solidFill>
                <a:latin typeface="DIN Light"/>
                <a:cs typeface="DIN Light"/>
              </a:rPr>
              <a:t>lived </a:t>
            </a:r>
            <a:r>
              <a:rPr sz="1400" b="0" dirty="0">
                <a:solidFill>
                  <a:srgbClr val="020302"/>
                </a:solidFill>
                <a:latin typeface="DIN Light"/>
                <a:cs typeface="DIN Light"/>
              </a:rPr>
              <a:t>on land which was </a:t>
            </a:r>
            <a:r>
              <a:rPr sz="1400" b="0" spc="-15" dirty="0">
                <a:solidFill>
                  <a:srgbClr val="020302"/>
                </a:solidFill>
                <a:latin typeface="DIN Light"/>
                <a:cs typeface="DIN Light"/>
              </a:rPr>
              <a:t>previously completely </a:t>
            </a:r>
            <a:r>
              <a:rPr sz="1400" b="0" dirty="0">
                <a:solidFill>
                  <a:srgbClr val="020302"/>
                </a:solidFill>
                <a:latin typeface="DIN Light"/>
                <a:cs typeface="DIN Light"/>
              </a:rPr>
              <a:t>cut off  </a:t>
            </a:r>
            <a:r>
              <a:rPr sz="1400" b="0" spc="-15" dirty="0">
                <a:solidFill>
                  <a:srgbClr val="020302"/>
                </a:solidFill>
                <a:latin typeface="DIN Light"/>
                <a:cs typeface="DIN Light"/>
              </a:rPr>
              <a:t>from </a:t>
            </a:r>
            <a:r>
              <a:rPr sz="1400" b="0" dirty="0">
                <a:solidFill>
                  <a:srgbClr val="020302"/>
                </a:solidFill>
                <a:latin typeface="DIN Light"/>
                <a:cs typeface="DIN Light"/>
              </a:rPr>
              <a:t>all </a:t>
            </a:r>
            <a:r>
              <a:rPr sz="1400" b="0" spc="-5" dirty="0">
                <a:solidFill>
                  <a:srgbClr val="020302"/>
                </a:solidFill>
                <a:latin typeface="DIN Light"/>
                <a:cs typeface="DIN Light"/>
              </a:rPr>
              <a:t>facilities </a:t>
            </a:r>
            <a:r>
              <a:rPr sz="1400" b="0" dirty="0">
                <a:solidFill>
                  <a:srgbClr val="020302"/>
                </a:solidFill>
                <a:latin typeface="DIN Light"/>
                <a:cs typeface="DIN Light"/>
              </a:rPr>
              <a:t>and in the </a:t>
            </a:r>
            <a:r>
              <a:rPr sz="1400" b="0" spc="-10" dirty="0">
                <a:solidFill>
                  <a:srgbClr val="020302"/>
                </a:solidFill>
                <a:latin typeface="DIN Light"/>
                <a:cs typeface="DIN Light"/>
              </a:rPr>
              <a:t>middle </a:t>
            </a:r>
            <a:r>
              <a:rPr sz="1400" b="0" dirty="0">
                <a:solidFill>
                  <a:srgbClr val="020302"/>
                </a:solidFill>
                <a:latin typeface="DIN Light"/>
                <a:cs typeface="DIN Light"/>
              </a:rPr>
              <a:t>of a </a:t>
            </a:r>
            <a:r>
              <a:rPr sz="1400" b="0" spc="-10" dirty="0">
                <a:solidFill>
                  <a:srgbClr val="020302"/>
                </a:solidFill>
                <a:latin typeface="DIN Light"/>
                <a:cs typeface="DIN Light"/>
              </a:rPr>
              <a:t>jungle, </a:t>
            </a:r>
            <a:r>
              <a:rPr sz="1400" b="0" spc="-15" dirty="0">
                <a:solidFill>
                  <a:srgbClr val="020302"/>
                </a:solidFill>
                <a:latin typeface="DIN Light"/>
                <a:cs typeface="DIN Light"/>
              </a:rPr>
              <a:t>are </a:t>
            </a:r>
            <a:r>
              <a:rPr sz="1400" b="0" spc="-10" dirty="0">
                <a:solidFill>
                  <a:srgbClr val="020302"/>
                </a:solidFill>
                <a:latin typeface="DIN Light"/>
                <a:cs typeface="DIN Light"/>
              </a:rPr>
              <a:t>left</a:t>
            </a:r>
            <a:r>
              <a:rPr sz="1400" b="0" spc="70" dirty="0">
                <a:solidFill>
                  <a:srgbClr val="020302"/>
                </a:solidFill>
                <a:latin typeface="DIN Light"/>
                <a:cs typeface="DIN Light"/>
              </a:rPr>
              <a:t> </a:t>
            </a:r>
            <a:r>
              <a:rPr sz="1400" b="0" spc="-5" dirty="0">
                <a:solidFill>
                  <a:srgbClr val="020302"/>
                </a:solidFill>
                <a:latin typeface="DIN Light"/>
                <a:cs typeface="DIN Light"/>
              </a:rPr>
              <a:t>astonished....</a:t>
            </a:r>
            <a:endParaRPr sz="1400">
              <a:latin typeface="DIN Light"/>
              <a:cs typeface="DIN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6668" y="5912622"/>
            <a:ext cx="6231255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36880" algn="just">
              <a:lnSpc>
                <a:spcPct val="100000"/>
              </a:lnSpc>
              <a:spcBef>
                <a:spcPts val="100"/>
              </a:spcBef>
            </a:pPr>
            <a:r>
              <a:rPr sz="1400" b="0" spc="-5" dirty="0">
                <a:solidFill>
                  <a:srgbClr val="020302"/>
                </a:solidFill>
                <a:latin typeface="DIN Light"/>
                <a:cs typeface="DIN Light"/>
              </a:rPr>
              <a:t>They </a:t>
            </a:r>
            <a:r>
              <a:rPr sz="1400" b="0" spc="-10" dirty="0">
                <a:solidFill>
                  <a:srgbClr val="020302"/>
                </a:solidFill>
                <a:latin typeface="DIN Light"/>
                <a:cs typeface="DIN Light"/>
              </a:rPr>
              <a:t>never </a:t>
            </a:r>
            <a:r>
              <a:rPr sz="1400" b="0" dirty="0">
                <a:solidFill>
                  <a:srgbClr val="020302"/>
                </a:solidFill>
                <a:latin typeface="DIN Light"/>
                <a:cs typeface="DIN Light"/>
              </a:rPr>
              <a:t>thought that their homes </a:t>
            </a:r>
            <a:r>
              <a:rPr sz="1400" b="0" spc="-10" dirty="0">
                <a:solidFill>
                  <a:srgbClr val="020302"/>
                </a:solidFill>
                <a:latin typeface="DIN Light"/>
                <a:cs typeface="DIN Light"/>
              </a:rPr>
              <a:t>could </a:t>
            </a:r>
            <a:r>
              <a:rPr sz="1400" b="0" spc="-5" dirty="0">
                <a:solidFill>
                  <a:srgbClr val="020302"/>
                </a:solidFill>
                <a:latin typeface="DIN Light"/>
                <a:cs typeface="DIN Light"/>
              </a:rPr>
              <a:t>have electricity </a:t>
            </a:r>
            <a:r>
              <a:rPr sz="1400" b="0" dirty="0">
                <a:solidFill>
                  <a:srgbClr val="020302"/>
                </a:solidFill>
                <a:latin typeface="DIN Light"/>
                <a:cs typeface="DIN Light"/>
              </a:rPr>
              <a:t>or </a:t>
            </a:r>
            <a:r>
              <a:rPr sz="1400" b="0" spc="-5" dirty="0">
                <a:solidFill>
                  <a:srgbClr val="020302"/>
                </a:solidFill>
                <a:latin typeface="DIN Light"/>
                <a:cs typeface="DIN Light"/>
              </a:rPr>
              <a:t>water </a:t>
            </a:r>
            <a:r>
              <a:rPr sz="1400" b="0" dirty="0">
                <a:solidFill>
                  <a:srgbClr val="020302"/>
                </a:solidFill>
                <a:latin typeface="DIN Light"/>
                <a:cs typeface="DIN Light"/>
              </a:rPr>
              <a:t>or that  their </a:t>
            </a:r>
            <a:r>
              <a:rPr sz="1400" b="0" spc="-10" dirty="0">
                <a:solidFill>
                  <a:srgbClr val="020302"/>
                </a:solidFill>
                <a:latin typeface="DIN Light"/>
                <a:cs typeface="DIN Light"/>
              </a:rPr>
              <a:t>streets could ever </a:t>
            </a:r>
            <a:r>
              <a:rPr sz="1400" b="0" dirty="0">
                <a:solidFill>
                  <a:srgbClr val="020302"/>
                </a:solidFill>
                <a:latin typeface="DIN Light"/>
                <a:cs typeface="DIN Light"/>
              </a:rPr>
              <a:t>be </a:t>
            </a:r>
            <a:r>
              <a:rPr sz="1400" b="0" spc="-5" dirty="0">
                <a:solidFill>
                  <a:srgbClr val="020302"/>
                </a:solidFill>
                <a:latin typeface="DIN Light"/>
                <a:cs typeface="DIN Light"/>
              </a:rPr>
              <a:t>paved. </a:t>
            </a:r>
            <a:r>
              <a:rPr sz="1400" b="0" spc="-20" dirty="0">
                <a:solidFill>
                  <a:srgbClr val="020302"/>
                </a:solidFill>
                <a:latin typeface="DIN Light"/>
                <a:cs typeface="DIN Light"/>
              </a:rPr>
              <a:t>For </a:t>
            </a:r>
            <a:r>
              <a:rPr sz="1400" b="0" dirty="0">
                <a:solidFill>
                  <a:srgbClr val="020302"/>
                </a:solidFill>
                <a:latin typeface="DIN Light"/>
                <a:cs typeface="DIN Light"/>
              </a:rPr>
              <a:t>those </a:t>
            </a:r>
            <a:r>
              <a:rPr sz="1400" b="0" spc="-10" dirty="0">
                <a:solidFill>
                  <a:srgbClr val="020302"/>
                </a:solidFill>
                <a:latin typeface="DIN Light"/>
                <a:cs typeface="DIN Light"/>
              </a:rPr>
              <a:t>people </a:t>
            </a:r>
            <a:r>
              <a:rPr sz="1400" b="0" dirty="0">
                <a:solidFill>
                  <a:srgbClr val="020302"/>
                </a:solidFill>
                <a:latin typeface="DIN Light"/>
                <a:cs typeface="DIN Light"/>
              </a:rPr>
              <a:t>such </a:t>
            </a:r>
            <a:r>
              <a:rPr sz="1400" b="0" spc="-5" dirty="0">
                <a:solidFill>
                  <a:srgbClr val="020302"/>
                </a:solidFill>
                <a:latin typeface="DIN Light"/>
                <a:cs typeface="DIN Light"/>
              </a:rPr>
              <a:t>facilities </a:t>
            </a:r>
            <a:r>
              <a:rPr sz="1400" b="0" spc="-15" dirty="0">
                <a:solidFill>
                  <a:srgbClr val="020302"/>
                </a:solidFill>
                <a:latin typeface="DIN Light"/>
                <a:cs typeface="DIN Light"/>
              </a:rPr>
              <a:t>are </a:t>
            </a:r>
            <a:r>
              <a:rPr sz="1400" b="0" spc="-10" dirty="0">
                <a:solidFill>
                  <a:srgbClr val="020302"/>
                </a:solidFill>
                <a:latin typeface="DIN Light"/>
                <a:cs typeface="DIN Light"/>
              </a:rPr>
              <a:t>truly  unbelievable </a:t>
            </a:r>
            <a:r>
              <a:rPr sz="1400" b="0" dirty="0">
                <a:solidFill>
                  <a:srgbClr val="020302"/>
                </a:solidFill>
                <a:latin typeface="DIN Light"/>
                <a:cs typeface="DIN Light"/>
              </a:rPr>
              <a:t>and their </a:t>
            </a:r>
            <a:r>
              <a:rPr sz="1400" b="0" spc="-5" dirty="0">
                <a:solidFill>
                  <a:srgbClr val="020302"/>
                </a:solidFill>
                <a:latin typeface="DIN Light"/>
                <a:cs typeface="DIN Light"/>
              </a:rPr>
              <a:t>happiness knows </a:t>
            </a:r>
            <a:r>
              <a:rPr sz="1400" b="0" dirty="0">
                <a:solidFill>
                  <a:srgbClr val="020302"/>
                </a:solidFill>
                <a:latin typeface="DIN Light"/>
                <a:cs typeface="DIN Light"/>
              </a:rPr>
              <a:t>no</a:t>
            </a:r>
            <a:r>
              <a:rPr sz="1400" b="0" spc="15" dirty="0">
                <a:solidFill>
                  <a:srgbClr val="020302"/>
                </a:solidFill>
                <a:latin typeface="DIN Light"/>
                <a:cs typeface="DIN Light"/>
              </a:rPr>
              <a:t> </a:t>
            </a:r>
            <a:r>
              <a:rPr sz="1400" b="0" dirty="0">
                <a:solidFill>
                  <a:srgbClr val="020302"/>
                </a:solidFill>
                <a:latin typeface="DIN Light"/>
                <a:cs typeface="DIN Light"/>
              </a:rPr>
              <a:t>bounds.</a:t>
            </a:r>
            <a:endParaRPr sz="1400" dirty="0">
              <a:latin typeface="DIN Light"/>
              <a:cs typeface="DIN Ligh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50" dirty="0">
              <a:latin typeface="Times New Roman"/>
              <a:cs typeface="Times New Roman"/>
            </a:endParaRPr>
          </a:p>
          <a:p>
            <a:pPr marL="927100">
              <a:lnSpc>
                <a:spcPct val="100000"/>
              </a:lnSpc>
            </a:pPr>
            <a:r>
              <a:rPr sz="1400" dirty="0">
                <a:solidFill>
                  <a:srgbClr val="020302"/>
                </a:solidFill>
                <a:latin typeface="Tahoma"/>
                <a:cs typeface="Tahoma"/>
              </a:rPr>
              <a:t>HADHRAT</a:t>
            </a:r>
            <a:r>
              <a:rPr sz="1400" spc="-105" dirty="0">
                <a:solidFill>
                  <a:srgbClr val="02030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020302"/>
                </a:solidFill>
                <a:latin typeface="Tahoma"/>
                <a:cs typeface="Tahoma"/>
              </a:rPr>
              <a:t>MIRZA</a:t>
            </a:r>
            <a:r>
              <a:rPr sz="1400" spc="-105" dirty="0">
                <a:solidFill>
                  <a:srgbClr val="020302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020302"/>
                </a:solidFill>
                <a:latin typeface="Tahoma"/>
                <a:cs typeface="Tahoma"/>
              </a:rPr>
              <a:t>MASROOR</a:t>
            </a:r>
            <a:r>
              <a:rPr sz="1400" spc="-100" dirty="0">
                <a:solidFill>
                  <a:srgbClr val="020302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020302"/>
                </a:solidFill>
                <a:latin typeface="Tahoma"/>
                <a:cs typeface="Tahoma"/>
              </a:rPr>
              <a:t>AHMAD,</a:t>
            </a:r>
            <a:r>
              <a:rPr sz="1400" spc="-105" dirty="0">
                <a:solidFill>
                  <a:srgbClr val="020302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020302"/>
                </a:solidFill>
                <a:latin typeface="Tahoma"/>
                <a:cs typeface="Tahoma"/>
              </a:rPr>
              <a:t>KHALIFATUL</a:t>
            </a:r>
            <a:r>
              <a:rPr sz="1400" spc="-100" dirty="0">
                <a:solidFill>
                  <a:srgbClr val="020302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020302"/>
                </a:solidFill>
                <a:latin typeface="Tahoma"/>
                <a:cs typeface="Tahoma"/>
              </a:rPr>
              <a:t>MASIH</a:t>
            </a:r>
            <a:r>
              <a:rPr sz="1400" spc="-105" dirty="0">
                <a:solidFill>
                  <a:srgbClr val="020302"/>
                </a:solidFill>
                <a:latin typeface="Tahoma"/>
                <a:cs typeface="Tahoma"/>
              </a:rPr>
              <a:t> </a:t>
            </a:r>
            <a:r>
              <a:rPr sz="1400" spc="-50" dirty="0">
                <a:solidFill>
                  <a:srgbClr val="020302"/>
                </a:solidFill>
                <a:latin typeface="Tahoma"/>
                <a:cs typeface="Tahoma"/>
              </a:rPr>
              <a:t>V</a:t>
            </a:r>
            <a:r>
              <a:rPr sz="1400" spc="-100" dirty="0">
                <a:solidFill>
                  <a:srgbClr val="020302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020302"/>
                </a:solidFill>
                <a:latin typeface="Tahoma"/>
                <a:cs typeface="Tahoma"/>
              </a:rPr>
              <a:t>(ATBA)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72895" y="4916562"/>
            <a:ext cx="173990" cy="341630"/>
          </a:xfrm>
          <a:custGeom>
            <a:avLst/>
            <a:gdLst/>
            <a:ahLst/>
            <a:cxnLst/>
            <a:rect l="l" t="t" r="r" b="b"/>
            <a:pathLst>
              <a:path w="173990" h="341629">
                <a:moveTo>
                  <a:pt x="173685" y="341109"/>
                </a:moveTo>
                <a:lnTo>
                  <a:pt x="173685" y="165188"/>
                </a:lnTo>
                <a:lnTo>
                  <a:pt x="97777" y="165188"/>
                </a:lnTo>
                <a:lnTo>
                  <a:pt x="99037" y="146746"/>
                </a:lnTo>
                <a:lnTo>
                  <a:pt x="115201" y="105816"/>
                </a:lnTo>
                <a:lnTo>
                  <a:pt x="154456" y="81959"/>
                </a:lnTo>
                <a:lnTo>
                  <a:pt x="173685" y="76796"/>
                </a:lnTo>
                <a:lnTo>
                  <a:pt x="173685" y="0"/>
                </a:lnTo>
                <a:lnTo>
                  <a:pt x="134521" y="7112"/>
                </a:lnTo>
                <a:lnTo>
                  <a:pt x="70338" y="34572"/>
                </a:lnTo>
                <a:lnTo>
                  <a:pt x="25492" y="79191"/>
                </a:lnTo>
                <a:lnTo>
                  <a:pt x="2831" y="138126"/>
                </a:lnTo>
                <a:lnTo>
                  <a:pt x="0" y="172783"/>
                </a:lnTo>
                <a:lnTo>
                  <a:pt x="0" y="341109"/>
                </a:lnTo>
                <a:lnTo>
                  <a:pt x="173685" y="341109"/>
                </a:lnTo>
                <a:close/>
              </a:path>
            </a:pathLst>
          </a:custGeom>
          <a:ln w="25400">
            <a:solidFill>
              <a:srgbClr val="F7FC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95666" y="4942013"/>
            <a:ext cx="127635" cy="294640"/>
          </a:xfrm>
          <a:custGeom>
            <a:avLst/>
            <a:gdLst/>
            <a:ahLst/>
            <a:cxnLst/>
            <a:rect l="l" t="t" r="r" b="b"/>
            <a:pathLst>
              <a:path w="127634" h="294639">
                <a:moveTo>
                  <a:pt x="31038" y="51346"/>
                </a:moveTo>
                <a:lnTo>
                  <a:pt x="48681" y="33398"/>
                </a:lnTo>
                <a:lnTo>
                  <a:pt x="70597" y="18857"/>
                </a:lnTo>
                <a:lnTo>
                  <a:pt x="96788" y="7724"/>
                </a:lnTo>
                <a:lnTo>
                  <a:pt x="127253" y="0"/>
                </a:lnTo>
                <a:lnTo>
                  <a:pt x="127253" y="36601"/>
                </a:lnTo>
                <a:lnTo>
                  <a:pt x="108972" y="43216"/>
                </a:lnTo>
                <a:lnTo>
                  <a:pt x="93429" y="51896"/>
                </a:lnTo>
                <a:lnTo>
                  <a:pt x="62930" y="90714"/>
                </a:lnTo>
                <a:lnTo>
                  <a:pt x="54225" y="129780"/>
                </a:lnTo>
                <a:lnTo>
                  <a:pt x="53136" y="153581"/>
                </a:lnTo>
                <a:lnTo>
                  <a:pt x="53136" y="161620"/>
                </a:lnTo>
                <a:lnTo>
                  <a:pt x="127253" y="161620"/>
                </a:lnTo>
                <a:lnTo>
                  <a:pt x="127253" y="294233"/>
                </a:lnTo>
                <a:lnTo>
                  <a:pt x="0" y="294233"/>
                </a:lnTo>
                <a:lnTo>
                  <a:pt x="0" y="160731"/>
                </a:lnTo>
                <a:lnTo>
                  <a:pt x="1938" y="127605"/>
                </a:lnTo>
                <a:lnTo>
                  <a:pt x="7756" y="98332"/>
                </a:lnTo>
                <a:lnTo>
                  <a:pt x="17455" y="72913"/>
                </a:lnTo>
                <a:lnTo>
                  <a:pt x="31038" y="51346"/>
                </a:lnTo>
                <a:close/>
              </a:path>
            </a:pathLst>
          </a:custGeom>
          <a:ln w="25400">
            <a:solidFill>
              <a:srgbClr val="F7FC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0634" y="4942013"/>
            <a:ext cx="127635" cy="294640"/>
          </a:xfrm>
          <a:custGeom>
            <a:avLst/>
            <a:gdLst/>
            <a:ahLst/>
            <a:cxnLst/>
            <a:rect l="l" t="t" r="r" b="b"/>
            <a:pathLst>
              <a:path w="127634" h="294639">
                <a:moveTo>
                  <a:pt x="31038" y="51346"/>
                </a:moveTo>
                <a:lnTo>
                  <a:pt x="48688" y="33398"/>
                </a:lnTo>
                <a:lnTo>
                  <a:pt x="70607" y="18857"/>
                </a:lnTo>
                <a:lnTo>
                  <a:pt x="96795" y="7724"/>
                </a:lnTo>
                <a:lnTo>
                  <a:pt x="127254" y="0"/>
                </a:lnTo>
                <a:lnTo>
                  <a:pt x="127254" y="36601"/>
                </a:lnTo>
                <a:lnTo>
                  <a:pt x="108972" y="43216"/>
                </a:lnTo>
                <a:lnTo>
                  <a:pt x="93429" y="51896"/>
                </a:lnTo>
                <a:lnTo>
                  <a:pt x="62930" y="90714"/>
                </a:lnTo>
                <a:lnTo>
                  <a:pt x="54225" y="129780"/>
                </a:lnTo>
                <a:lnTo>
                  <a:pt x="53136" y="153581"/>
                </a:lnTo>
                <a:lnTo>
                  <a:pt x="53136" y="161620"/>
                </a:lnTo>
                <a:lnTo>
                  <a:pt x="127254" y="161620"/>
                </a:lnTo>
                <a:lnTo>
                  <a:pt x="127254" y="294233"/>
                </a:lnTo>
                <a:lnTo>
                  <a:pt x="0" y="294233"/>
                </a:lnTo>
                <a:lnTo>
                  <a:pt x="0" y="160731"/>
                </a:lnTo>
                <a:lnTo>
                  <a:pt x="1940" y="127605"/>
                </a:lnTo>
                <a:lnTo>
                  <a:pt x="7761" y="98332"/>
                </a:lnTo>
                <a:lnTo>
                  <a:pt x="17461" y="72913"/>
                </a:lnTo>
                <a:lnTo>
                  <a:pt x="31038" y="51346"/>
                </a:lnTo>
                <a:close/>
              </a:path>
            </a:pathLst>
          </a:custGeom>
          <a:ln w="25400">
            <a:solidFill>
              <a:srgbClr val="F7FC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7863" y="4916562"/>
            <a:ext cx="173990" cy="341630"/>
          </a:xfrm>
          <a:custGeom>
            <a:avLst/>
            <a:gdLst/>
            <a:ahLst/>
            <a:cxnLst/>
            <a:rect l="l" t="t" r="r" b="b"/>
            <a:pathLst>
              <a:path w="173990" h="341629">
                <a:moveTo>
                  <a:pt x="173685" y="341109"/>
                </a:moveTo>
                <a:lnTo>
                  <a:pt x="173685" y="165188"/>
                </a:lnTo>
                <a:lnTo>
                  <a:pt x="96888" y="165188"/>
                </a:lnTo>
                <a:lnTo>
                  <a:pt x="98140" y="146955"/>
                </a:lnTo>
                <a:lnTo>
                  <a:pt x="114299" y="106476"/>
                </a:lnTo>
                <a:lnTo>
                  <a:pt x="154065" y="82332"/>
                </a:lnTo>
                <a:lnTo>
                  <a:pt x="173685" y="76796"/>
                </a:lnTo>
                <a:lnTo>
                  <a:pt x="173685" y="0"/>
                </a:lnTo>
                <a:lnTo>
                  <a:pt x="134521" y="7112"/>
                </a:lnTo>
                <a:lnTo>
                  <a:pt x="70338" y="34572"/>
                </a:lnTo>
                <a:lnTo>
                  <a:pt x="25497" y="79191"/>
                </a:lnTo>
                <a:lnTo>
                  <a:pt x="2833" y="138126"/>
                </a:lnTo>
                <a:lnTo>
                  <a:pt x="0" y="172783"/>
                </a:lnTo>
                <a:lnTo>
                  <a:pt x="0" y="341109"/>
                </a:lnTo>
                <a:lnTo>
                  <a:pt x="173685" y="341109"/>
                </a:lnTo>
                <a:close/>
              </a:path>
            </a:pathLst>
          </a:custGeom>
          <a:ln w="25400">
            <a:solidFill>
              <a:srgbClr val="F7FC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81144" y="4663202"/>
            <a:ext cx="52006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b="1" spc="-1985" dirty="0">
                <a:solidFill>
                  <a:srgbClr val="020302"/>
                </a:solidFill>
                <a:latin typeface="Swis721 BlkOul BT"/>
                <a:cs typeface="Swis721 BlkOul BT"/>
              </a:rPr>
              <a:t>“</a:t>
            </a:r>
            <a:endParaRPr sz="7200">
              <a:latin typeface="Swis721 BlkOul BT"/>
              <a:cs typeface="Swis721 BlkOul B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05131" y="4632562"/>
            <a:ext cx="6740525" cy="2745105"/>
          </a:xfrm>
          <a:custGeom>
            <a:avLst/>
            <a:gdLst/>
            <a:ahLst/>
            <a:cxnLst/>
            <a:rect l="l" t="t" r="r" b="b"/>
            <a:pathLst>
              <a:path w="6740525" h="2745104">
                <a:moveTo>
                  <a:pt x="125691" y="0"/>
                </a:moveTo>
                <a:lnTo>
                  <a:pt x="0" y="2398369"/>
                </a:lnTo>
                <a:lnTo>
                  <a:pt x="6614299" y="2745016"/>
                </a:lnTo>
                <a:lnTo>
                  <a:pt x="6739991" y="346646"/>
                </a:lnTo>
                <a:lnTo>
                  <a:pt x="125691" y="0"/>
                </a:lnTo>
                <a:close/>
              </a:path>
            </a:pathLst>
          </a:custGeom>
          <a:ln w="58801">
            <a:solidFill>
              <a:srgbClr val="00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C65E4-91BE-4125-9632-869FA54CD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94CB0F-CEFC-46D5-978E-A315A3C122D8}"/>
              </a:ext>
            </a:extLst>
          </p:cNvPr>
          <p:cNvSpPr/>
          <p:nvPr/>
        </p:nvSpPr>
        <p:spPr>
          <a:xfrm>
            <a:off x="-12004" y="12916"/>
            <a:ext cx="10702606" cy="75370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BE6E72-2CCD-4C2C-B31C-CC57C09343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65"/>
          <a:stretch/>
        </p:blipFill>
        <p:spPr>
          <a:xfrm rot="5400000">
            <a:off x="2267486" y="1536224"/>
            <a:ext cx="6143625" cy="56721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68EF35-702F-4406-AB51-42B84E29E065}"/>
              </a:ext>
            </a:extLst>
          </p:cNvPr>
          <p:cNvSpPr/>
          <p:nvPr/>
        </p:nvSpPr>
        <p:spPr>
          <a:xfrm>
            <a:off x="-3" y="733425"/>
            <a:ext cx="7174865" cy="567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25533A87-681B-457C-82F7-84FF9D2A7ED9}"/>
              </a:ext>
            </a:extLst>
          </p:cNvPr>
          <p:cNvSpPr txBox="1">
            <a:spLocks/>
          </p:cNvSpPr>
          <p:nvPr/>
        </p:nvSpPr>
        <p:spPr>
          <a:xfrm>
            <a:off x="675956" y="733425"/>
            <a:ext cx="581374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400" b="0" i="0">
                <a:solidFill>
                  <a:srgbClr val="020302"/>
                </a:solidFill>
                <a:latin typeface="DIN Light"/>
                <a:ea typeface="+mj-ea"/>
                <a:cs typeface="DIN Ligh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3000" spc="75" dirty="0">
                <a:solidFill>
                  <a:srgbClr val="4C9FB8"/>
                </a:solidFill>
                <a:latin typeface="Tahoma"/>
                <a:cs typeface="Tahoma"/>
              </a:rPr>
              <a:t>MODEL VILLAGE: MALI</a:t>
            </a:r>
            <a:endParaRPr lang="en-GB" sz="3000" kern="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3753823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C65E4-91BE-4125-9632-869FA54CD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2959B4-5EF7-45C5-898E-56891406B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1"/>
          <a:stretch/>
        </p:blipFill>
        <p:spPr>
          <a:xfrm>
            <a:off x="-2801" y="2422"/>
            <a:ext cx="10696202" cy="75604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68EF35-702F-4406-AB51-42B84E29E065}"/>
              </a:ext>
            </a:extLst>
          </p:cNvPr>
          <p:cNvSpPr/>
          <p:nvPr/>
        </p:nvSpPr>
        <p:spPr>
          <a:xfrm>
            <a:off x="-3" y="733425"/>
            <a:ext cx="7174865" cy="567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25533A87-681B-457C-82F7-84FF9D2A7ED9}"/>
              </a:ext>
            </a:extLst>
          </p:cNvPr>
          <p:cNvSpPr txBox="1">
            <a:spLocks/>
          </p:cNvSpPr>
          <p:nvPr/>
        </p:nvSpPr>
        <p:spPr>
          <a:xfrm>
            <a:off x="675956" y="733425"/>
            <a:ext cx="581374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400" b="0" i="0">
                <a:solidFill>
                  <a:srgbClr val="020302"/>
                </a:solidFill>
                <a:latin typeface="DIN Light"/>
                <a:ea typeface="+mj-ea"/>
                <a:cs typeface="DIN Ligh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3000" spc="75" dirty="0">
                <a:solidFill>
                  <a:srgbClr val="4C9FB8"/>
                </a:solidFill>
                <a:latin typeface="Tahoma"/>
                <a:cs typeface="Tahoma"/>
              </a:rPr>
              <a:t>MODEL VILLAGE: MALI</a:t>
            </a:r>
            <a:endParaRPr lang="en-GB" sz="3000" kern="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520009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C65E4-91BE-4125-9632-869FA54CD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5E1E8B-B7ED-45F9-903C-BA8AC8340F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4"/>
          <a:stretch/>
        </p:blipFill>
        <p:spPr>
          <a:xfrm>
            <a:off x="-37672" y="0"/>
            <a:ext cx="10731072" cy="75628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68EF35-702F-4406-AB51-42B84E29E065}"/>
              </a:ext>
            </a:extLst>
          </p:cNvPr>
          <p:cNvSpPr/>
          <p:nvPr/>
        </p:nvSpPr>
        <p:spPr>
          <a:xfrm>
            <a:off x="-3" y="733425"/>
            <a:ext cx="7174865" cy="567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25533A87-681B-457C-82F7-84FF9D2A7ED9}"/>
              </a:ext>
            </a:extLst>
          </p:cNvPr>
          <p:cNvSpPr txBox="1">
            <a:spLocks/>
          </p:cNvSpPr>
          <p:nvPr/>
        </p:nvSpPr>
        <p:spPr>
          <a:xfrm>
            <a:off x="675956" y="733425"/>
            <a:ext cx="581374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400" b="0" i="0">
                <a:solidFill>
                  <a:srgbClr val="020302"/>
                </a:solidFill>
                <a:latin typeface="DIN Light"/>
                <a:ea typeface="+mj-ea"/>
                <a:cs typeface="DIN Ligh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3000" spc="75" dirty="0">
                <a:solidFill>
                  <a:srgbClr val="4C9FB8"/>
                </a:solidFill>
                <a:latin typeface="Tahoma"/>
                <a:cs typeface="Tahoma"/>
              </a:rPr>
              <a:t>MODEL VILLAGE: MALI</a:t>
            </a:r>
            <a:endParaRPr lang="en-GB" sz="3000" kern="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775113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C65E4-91BE-4125-9632-869FA54CD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8EAF98-BD9E-4B5F-8CCA-F52E2C7C47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1"/>
          <a:stretch/>
        </p:blipFill>
        <p:spPr>
          <a:xfrm>
            <a:off x="-27340" y="-1"/>
            <a:ext cx="10720740" cy="75628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68EF35-702F-4406-AB51-42B84E29E065}"/>
              </a:ext>
            </a:extLst>
          </p:cNvPr>
          <p:cNvSpPr/>
          <p:nvPr/>
        </p:nvSpPr>
        <p:spPr>
          <a:xfrm>
            <a:off x="-3" y="733425"/>
            <a:ext cx="7174865" cy="567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25533A87-681B-457C-82F7-84FF9D2A7ED9}"/>
              </a:ext>
            </a:extLst>
          </p:cNvPr>
          <p:cNvSpPr txBox="1">
            <a:spLocks/>
          </p:cNvSpPr>
          <p:nvPr/>
        </p:nvSpPr>
        <p:spPr>
          <a:xfrm>
            <a:off x="675956" y="733425"/>
            <a:ext cx="581374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400" b="0" i="0">
                <a:solidFill>
                  <a:srgbClr val="020302"/>
                </a:solidFill>
                <a:latin typeface="DIN Light"/>
                <a:ea typeface="+mj-ea"/>
                <a:cs typeface="DIN Ligh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3000" spc="75" dirty="0">
                <a:solidFill>
                  <a:srgbClr val="4C9FB8"/>
                </a:solidFill>
                <a:latin typeface="Tahoma"/>
                <a:cs typeface="Tahoma"/>
              </a:rPr>
              <a:t>MODEL VILLAGE: MALI</a:t>
            </a:r>
            <a:endParaRPr lang="en-GB" sz="3000" kern="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09859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C65E4-91BE-4125-9632-869FA54CD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856480-3936-4BD4-896F-7095A7261B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"/>
          <a:stretch/>
        </p:blipFill>
        <p:spPr>
          <a:xfrm>
            <a:off x="0" y="0"/>
            <a:ext cx="10693400" cy="75628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68EF35-702F-4406-AB51-42B84E29E065}"/>
              </a:ext>
            </a:extLst>
          </p:cNvPr>
          <p:cNvSpPr/>
          <p:nvPr/>
        </p:nvSpPr>
        <p:spPr>
          <a:xfrm>
            <a:off x="-3" y="733425"/>
            <a:ext cx="7174865" cy="567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25533A87-681B-457C-82F7-84FF9D2A7ED9}"/>
              </a:ext>
            </a:extLst>
          </p:cNvPr>
          <p:cNvSpPr txBox="1">
            <a:spLocks/>
          </p:cNvSpPr>
          <p:nvPr/>
        </p:nvSpPr>
        <p:spPr>
          <a:xfrm>
            <a:off x="675956" y="733425"/>
            <a:ext cx="581374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400" b="0" i="0">
                <a:solidFill>
                  <a:srgbClr val="020302"/>
                </a:solidFill>
                <a:latin typeface="DIN Light"/>
                <a:ea typeface="+mj-ea"/>
                <a:cs typeface="DIN Ligh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3000" spc="75" dirty="0">
                <a:solidFill>
                  <a:srgbClr val="4C9FB8"/>
                </a:solidFill>
                <a:latin typeface="Tahoma"/>
                <a:cs typeface="Tahoma"/>
              </a:rPr>
              <a:t>MODEL VILLAGE: MALI</a:t>
            </a:r>
            <a:endParaRPr lang="en-GB" sz="3000" kern="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076467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C65E4-91BE-4125-9632-869FA54CD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B237FA-E34E-4BCD-A885-CF3DF252C5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"/>
          <a:stretch/>
        </p:blipFill>
        <p:spPr>
          <a:xfrm>
            <a:off x="0" y="0"/>
            <a:ext cx="10693400" cy="75628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68EF35-702F-4406-AB51-42B84E29E065}"/>
              </a:ext>
            </a:extLst>
          </p:cNvPr>
          <p:cNvSpPr/>
          <p:nvPr/>
        </p:nvSpPr>
        <p:spPr>
          <a:xfrm>
            <a:off x="-3" y="733425"/>
            <a:ext cx="7174865" cy="567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25533A87-681B-457C-82F7-84FF9D2A7ED9}"/>
              </a:ext>
            </a:extLst>
          </p:cNvPr>
          <p:cNvSpPr txBox="1">
            <a:spLocks/>
          </p:cNvSpPr>
          <p:nvPr/>
        </p:nvSpPr>
        <p:spPr>
          <a:xfrm>
            <a:off x="675956" y="733425"/>
            <a:ext cx="581374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400" b="0" i="0">
                <a:solidFill>
                  <a:srgbClr val="020302"/>
                </a:solidFill>
                <a:latin typeface="DIN Light"/>
                <a:ea typeface="+mj-ea"/>
                <a:cs typeface="DIN Ligh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3000" spc="75" dirty="0">
                <a:solidFill>
                  <a:srgbClr val="4C9FB8"/>
                </a:solidFill>
                <a:latin typeface="Tahoma"/>
                <a:cs typeface="Tahoma"/>
              </a:rPr>
              <a:t>MODEL VILLAGE: MALI</a:t>
            </a:r>
            <a:endParaRPr lang="en-GB" sz="3000" kern="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2538202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7174801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910486" y="1798519"/>
            <a:ext cx="17272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200" spc="30" dirty="0">
                <a:solidFill>
                  <a:srgbClr val="231F20"/>
                </a:solidFill>
                <a:latin typeface="Tahoma"/>
                <a:cs typeface="Tahoma"/>
              </a:rPr>
              <a:t>Chairman </a:t>
            </a:r>
            <a:r>
              <a:rPr sz="1200" spc="5" dirty="0">
                <a:solidFill>
                  <a:srgbClr val="231F20"/>
                </a:solidFill>
                <a:latin typeface="Tahoma"/>
                <a:cs typeface="Tahoma"/>
              </a:rPr>
              <a:t>IAAAE</a:t>
            </a:r>
            <a:r>
              <a:rPr sz="1200" spc="-25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Tahoma"/>
                <a:cs typeface="Tahoma"/>
              </a:rPr>
              <a:t>Europe: 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Akram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Ahmadi 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  <a:hlinkClick r:id="rId3"/>
              </a:rPr>
              <a:t>ak</a:t>
            </a:r>
            <a:r>
              <a:rPr sz="1200" b="0" spc="-15" dirty="0">
                <a:solidFill>
                  <a:srgbClr val="231F20"/>
                </a:solidFill>
                <a:latin typeface="DIN Light"/>
                <a:cs typeface="DIN Light"/>
                <a:hlinkClick r:id="rId3"/>
              </a:rPr>
              <a:t>r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  <a:hlinkClick r:id="rId3"/>
              </a:rPr>
              <a:t>am.ahmadi@iaaae.o</a:t>
            </a:r>
            <a:r>
              <a:rPr sz="1200" b="0" spc="-40" dirty="0">
                <a:solidFill>
                  <a:srgbClr val="231F20"/>
                </a:solidFill>
                <a:latin typeface="DIN Light"/>
                <a:cs typeface="DIN Light"/>
                <a:hlinkClick r:id="rId3"/>
              </a:rPr>
              <a:t>r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  <a:hlinkClick r:id="rId3"/>
              </a:rPr>
              <a:t>g</a:t>
            </a:r>
            <a:endParaRPr sz="1200">
              <a:latin typeface="DIN Light"/>
              <a:cs typeface="DIN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07616" y="704202"/>
            <a:ext cx="986917" cy="10349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291359" y="689546"/>
            <a:ext cx="1003300" cy="1049655"/>
          </a:xfrm>
          <a:custGeom>
            <a:avLst/>
            <a:gdLst/>
            <a:ahLst/>
            <a:cxnLst/>
            <a:rect l="l" t="t" r="r" b="b"/>
            <a:pathLst>
              <a:path w="1003300" h="1049655">
                <a:moveTo>
                  <a:pt x="0" y="1049642"/>
                </a:moveTo>
                <a:lnTo>
                  <a:pt x="1003173" y="1049642"/>
                </a:lnTo>
                <a:lnTo>
                  <a:pt x="1003173" y="0"/>
                </a:lnTo>
                <a:lnTo>
                  <a:pt x="0" y="0"/>
                </a:lnTo>
                <a:lnTo>
                  <a:pt x="0" y="1049642"/>
                </a:lnTo>
                <a:close/>
              </a:path>
            </a:pathLst>
          </a:custGeom>
          <a:ln w="38100">
            <a:solidFill>
              <a:srgbClr val="4C9F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916035" y="4026571"/>
            <a:ext cx="1703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spc="30" dirty="0">
                <a:solidFill>
                  <a:srgbClr val="231F20"/>
                </a:solidFill>
                <a:latin typeface="Tahoma"/>
                <a:cs typeface="Tahoma"/>
              </a:rPr>
              <a:t>Chairman</a:t>
            </a:r>
            <a:r>
              <a:rPr sz="1200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231F20"/>
                </a:solidFill>
                <a:latin typeface="Tahoma"/>
                <a:cs typeface="Tahoma"/>
              </a:rPr>
              <a:t>Model</a:t>
            </a:r>
            <a:r>
              <a:rPr sz="1200" spc="-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231F20"/>
                </a:solidFill>
                <a:latin typeface="Tahoma"/>
                <a:cs typeface="Tahoma"/>
              </a:rPr>
              <a:t>Village: 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Khalid Ahmad 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  <a:hlinkClick r:id="rId5"/>
              </a:rPr>
              <a:t>kahlidkareem@iaaae.org</a:t>
            </a:r>
            <a:endParaRPr sz="1200">
              <a:latin typeface="DIN Light"/>
              <a:cs typeface="DIN Ligh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255469" y="2925698"/>
            <a:ext cx="1008189" cy="10299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255469" y="2925686"/>
            <a:ext cx="1008380" cy="1030605"/>
          </a:xfrm>
          <a:custGeom>
            <a:avLst/>
            <a:gdLst/>
            <a:ahLst/>
            <a:cxnLst/>
            <a:rect l="l" t="t" r="r" b="b"/>
            <a:pathLst>
              <a:path w="1008379" h="1030604">
                <a:moveTo>
                  <a:pt x="0" y="1029995"/>
                </a:moveTo>
                <a:lnTo>
                  <a:pt x="1008189" y="1029995"/>
                </a:lnTo>
                <a:lnTo>
                  <a:pt x="1008189" y="0"/>
                </a:lnTo>
                <a:lnTo>
                  <a:pt x="0" y="0"/>
                </a:lnTo>
                <a:lnTo>
                  <a:pt x="0" y="1029995"/>
                </a:lnTo>
                <a:close/>
              </a:path>
            </a:pathLst>
          </a:custGeom>
          <a:ln w="38100">
            <a:solidFill>
              <a:srgbClr val="4C9F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803719" y="6287735"/>
            <a:ext cx="20193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rgbClr val="231F20"/>
                </a:solidFill>
                <a:latin typeface="Tahoma"/>
                <a:cs typeface="Tahoma"/>
              </a:rPr>
              <a:t>Vice</a:t>
            </a:r>
            <a:r>
              <a:rPr sz="1200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231F20"/>
                </a:solidFill>
                <a:latin typeface="Tahoma"/>
                <a:cs typeface="Tahoma"/>
              </a:rPr>
              <a:t>Chairman</a:t>
            </a:r>
            <a:r>
              <a:rPr sz="1200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231F20"/>
                </a:solidFill>
                <a:latin typeface="Tahoma"/>
                <a:cs typeface="Tahoma"/>
              </a:rPr>
              <a:t>Model</a:t>
            </a:r>
            <a:r>
              <a:rPr sz="1200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231F20"/>
                </a:solidFill>
                <a:latin typeface="Tahoma"/>
                <a:cs typeface="Tahoma"/>
              </a:rPr>
              <a:t>Village: 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Fida Ul Haque  </a:t>
            </a:r>
            <a:r>
              <a:rPr sz="1200" spc="-35" dirty="0">
                <a:solidFill>
                  <a:srgbClr val="231F20"/>
                </a:solidFill>
                <a:latin typeface="Arial"/>
                <a:cs typeface="Arial"/>
                <a:hlinkClick r:id="rId7"/>
              </a:rPr>
              <a:t>fida.haque@iaaae.org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247659" y="5247621"/>
            <a:ext cx="1003173" cy="9762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247646" y="5174259"/>
            <a:ext cx="1003300" cy="1049655"/>
          </a:xfrm>
          <a:custGeom>
            <a:avLst/>
            <a:gdLst/>
            <a:ahLst/>
            <a:cxnLst/>
            <a:rect l="l" t="t" r="r" b="b"/>
            <a:pathLst>
              <a:path w="1003300" h="1049654">
                <a:moveTo>
                  <a:pt x="1003173" y="1049642"/>
                </a:moveTo>
                <a:lnTo>
                  <a:pt x="0" y="1049642"/>
                </a:lnTo>
                <a:lnTo>
                  <a:pt x="0" y="0"/>
                </a:lnTo>
                <a:lnTo>
                  <a:pt x="1003173" y="0"/>
                </a:lnTo>
                <a:lnTo>
                  <a:pt x="1003173" y="1049642"/>
                </a:lnTo>
                <a:close/>
              </a:path>
            </a:pathLst>
          </a:custGeom>
          <a:ln w="38100">
            <a:solidFill>
              <a:srgbClr val="4C9F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646684"/>
            <a:ext cx="7266305" cy="567055"/>
          </a:xfrm>
          <a:custGeom>
            <a:avLst/>
            <a:gdLst/>
            <a:ahLst/>
            <a:cxnLst/>
            <a:rect l="l" t="t" r="r" b="b"/>
            <a:pathLst>
              <a:path w="7266305" h="567055">
                <a:moveTo>
                  <a:pt x="0" y="566927"/>
                </a:moveTo>
                <a:lnTo>
                  <a:pt x="7266241" y="566927"/>
                </a:lnTo>
                <a:lnTo>
                  <a:pt x="7266241" y="0"/>
                </a:lnTo>
                <a:lnTo>
                  <a:pt x="0" y="0"/>
                </a:lnTo>
                <a:lnTo>
                  <a:pt x="0" y="5669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040192" y="681381"/>
            <a:ext cx="22294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spc="-30" dirty="0">
                <a:solidFill>
                  <a:srgbClr val="4C9FB8"/>
                </a:solidFill>
                <a:latin typeface="Tahoma"/>
                <a:cs typeface="Tahoma"/>
              </a:rPr>
              <a:t>CONTACT</a:t>
            </a:r>
            <a:r>
              <a:rPr sz="3000" b="0" spc="-290" dirty="0">
                <a:solidFill>
                  <a:srgbClr val="4C9FB8"/>
                </a:solidFill>
                <a:latin typeface="Tahoma"/>
                <a:cs typeface="Tahoma"/>
              </a:rPr>
              <a:t> </a:t>
            </a:r>
            <a:r>
              <a:rPr sz="3000" b="0" spc="75" dirty="0">
                <a:solidFill>
                  <a:srgbClr val="4C9FB8"/>
                </a:solidFill>
                <a:latin typeface="Tahoma"/>
                <a:cs typeface="Tahoma"/>
              </a:rPr>
              <a:t>US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9482" y="1728952"/>
            <a:ext cx="2730500" cy="1831975"/>
          </a:xfrm>
          <a:prstGeom prst="rect">
            <a:avLst/>
          </a:prstGeom>
          <a:solidFill>
            <a:srgbClr val="FFFFFF">
              <a:alpha val="89999"/>
            </a:srgbClr>
          </a:solidFill>
        </p:spPr>
        <p:txBody>
          <a:bodyPr vert="horz" wrap="square" lIns="0" tIns="51435" rIns="0" bIns="0" rtlCol="0">
            <a:spAutoFit/>
          </a:bodyPr>
          <a:lstStyle/>
          <a:p>
            <a:pPr marL="421640" marR="414020" algn="ctr">
              <a:lnSpc>
                <a:spcPct val="100000"/>
              </a:lnSpc>
              <a:spcBef>
                <a:spcPts val="405"/>
              </a:spcBef>
            </a:pPr>
            <a:r>
              <a:rPr sz="1800" b="0" dirty="0">
                <a:solidFill>
                  <a:srgbClr val="231F20"/>
                </a:solidFill>
                <a:latin typeface="DIN Light"/>
                <a:cs typeface="DIN Light"/>
              </a:rPr>
              <a:t>22 Deer</a:t>
            </a:r>
            <a:r>
              <a:rPr sz="1800" b="0" spc="-70" dirty="0">
                <a:solidFill>
                  <a:srgbClr val="231F20"/>
                </a:solidFill>
                <a:latin typeface="DIN Light"/>
                <a:cs typeface="DIN Light"/>
              </a:rPr>
              <a:t> </a:t>
            </a:r>
            <a:r>
              <a:rPr sz="1800" b="0" spc="-5" dirty="0">
                <a:solidFill>
                  <a:srgbClr val="231F20"/>
                </a:solidFill>
                <a:latin typeface="DIN Light"/>
                <a:cs typeface="DIN Light"/>
              </a:rPr>
              <a:t>Park</a:t>
            </a:r>
            <a:r>
              <a:rPr sz="1800" b="0" spc="-30" dirty="0">
                <a:solidFill>
                  <a:srgbClr val="231F20"/>
                </a:solidFill>
                <a:latin typeface="DIN Light"/>
                <a:cs typeface="DIN 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DIN Light"/>
                <a:cs typeface="DIN Light"/>
              </a:rPr>
              <a:t>Road  London SW19</a:t>
            </a:r>
            <a:r>
              <a:rPr sz="1800" b="0" spc="-85" dirty="0">
                <a:solidFill>
                  <a:srgbClr val="231F20"/>
                </a:solidFill>
                <a:latin typeface="DIN Light"/>
                <a:cs typeface="DIN 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DIN Light"/>
                <a:cs typeface="DIN Light"/>
              </a:rPr>
              <a:t>3UA</a:t>
            </a:r>
            <a:endParaRPr sz="1800">
              <a:latin typeface="DIN Light"/>
              <a:cs typeface="DIN Ligh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b="0" dirty="0">
                <a:solidFill>
                  <a:srgbClr val="231F20"/>
                </a:solidFill>
                <a:latin typeface="DIN Light"/>
                <a:cs typeface="DIN Light"/>
              </a:rPr>
              <a:t>+44 20 8687</a:t>
            </a:r>
            <a:r>
              <a:rPr sz="1800" b="0" spc="-30" dirty="0">
                <a:solidFill>
                  <a:srgbClr val="231F20"/>
                </a:solidFill>
                <a:latin typeface="DIN Light"/>
                <a:cs typeface="DIN Light"/>
              </a:rPr>
              <a:t> </a:t>
            </a:r>
            <a:r>
              <a:rPr sz="1800" b="0" dirty="0">
                <a:solidFill>
                  <a:srgbClr val="231F20"/>
                </a:solidFill>
                <a:latin typeface="DIN Light"/>
                <a:cs typeface="DIN Light"/>
              </a:rPr>
              <a:t>7812</a:t>
            </a:r>
            <a:endParaRPr sz="1800">
              <a:latin typeface="DIN Light"/>
              <a:cs typeface="DIN Ligh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b="0" spc="-10" dirty="0">
                <a:solidFill>
                  <a:srgbClr val="231F20"/>
                </a:solidFill>
                <a:latin typeface="DIN Light"/>
                <a:cs typeface="DIN Light"/>
                <a:hlinkClick r:id="rId9"/>
              </a:rPr>
              <a:t>info@iaaae.org</a:t>
            </a:r>
            <a:endParaRPr sz="1800">
              <a:latin typeface="DIN Light"/>
              <a:cs typeface="DIN Ligh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980751" y="1728965"/>
            <a:ext cx="2730500" cy="2522220"/>
          </a:xfrm>
          <a:custGeom>
            <a:avLst/>
            <a:gdLst/>
            <a:ahLst/>
            <a:cxnLst/>
            <a:rect l="l" t="t" r="r" b="b"/>
            <a:pathLst>
              <a:path w="2730500" h="2522220">
                <a:moveTo>
                  <a:pt x="0" y="2521775"/>
                </a:moveTo>
                <a:lnTo>
                  <a:pt x="2730499" y="2521775"/>
                </a:lnTo>
                <a:lnTo>
                  <a:pt x="2730499" y="0"/>
                </a:lnTo>
                <a:lnTo>
                  <a:pt x="0" y="0"/>
                </a:lnTo>
                <a:lnTo>
                  <a:pt x="0" y="2521775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89297" y="1987854"/>
            <a:ext cx="634225" cy="5581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16244" y="3528402"/>
            <a:ext cx="580339" cy="5803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13312" y="2700548"/>
            <a:ext cx="580339" cy="58033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980751" y="2123737"/>
            <a:ext cx="2730500" cy="1779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13180">
              <a:lnSpc>
                <a:spcPct val="100000"/>
              </a:lnSpc>
              <a:spcBef>
                <a:spcPts val="100"/>
              </a:spcBef>
            </a:pPr>
            <a:r>
              <a:rPr sz="1500" b="0" spc="-5" dirty="0">
                <a:solidFill>
                  <a:srgbClr val="231F20"/>
                </a:solidFill>
                <a:latin typeface="DIN Light"/>
                <a:cs typeface="DIN Light"/>
              </a:rPr>
              <a:t>@IAAAE_org</a:t>
            </a:r>
            <a:endParaRPr sz="1500">
              <a:latin typeface="DIN Light"/>
              <a:cs typeface="DIN Light"/>
            </a:endParaRPr>
          </a:p>
          <a:p>
            <a:pPr marL="1280795" marR="450850" indent="-26034">
              <a:lnSpc>
                <a:spcPts val="6220"/>
              </a:lnSpc>
              <a:spcBef>
                <a:spcPts val="515"/>
              </a:spcBef>
            </a:pPr>
            <a:r>
              <a:rPr sz="1500" b="0" dirty="0">
                <a:solidFill>
                  <a:srgbClr val="231F20"/>
                </a:solidFill>
                <a:latin typeface="DIN Light"/>
                <a:cs typeface="DIN Light"/>
              </a:rPr>
              <a:t>@IAAAE_o</a:t>
            </a:r>
            <a:r>
              <a:rPr sz="1500" b="0" spc="-50" dirty="0">
                <a:solidFill>
                  <a:srgbClr val="231F20"/>
                </a:solidFill>
                <a:latin typeface="DIN Light"/>
                <a:cs typeface="DIN Light"/>
              </a:rPr>
              <a:t>r</a:t>
            </a:r>
            <a:r>
              <a:rPr sz="1500" b="0" dirty="0">
                <a:solidFill>
                  <a:srgbClr val="231F20"/>
                </a:solidFill>
                <a:latin typeface="DIN Light"/>
                <a:cs typeface="DIN Light"/>
              </a:rPr>
              <a:t>g  </a:t>
            </a:r>
            <a:r>
              <a:rPr sz="1500" b="0" spc="-5" dirty="0">
                <a:solidFill>
                  <a:srgbClr val="231F20"/>
                </a:solidFill>
                <a:latin typeface="DIN Light"/>
                <a:cs typeface="DIN Light"/>
              </a:rPr>
              <a:t>@IAAAE.org</a:t>
            </a:r>
            <a:endParaRPr sz="1500">
              <a:latin typeface="DIN Light"/>
              <a:cs typeface="DIN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6717601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162100" y="637668"/>
            <a:ext cx="2768600" cy="2204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300" b="0" spc="-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Since </a:t>
            </a:r>
            <a:r>
              <a:rPr sz="13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2004, under the </a:t>
            </a:r>
            <a:r>
              <a:rPr sz="1300" b="0" spc="-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guidance </a:t>
            </a:r>
            <a:r>
              <a:rPr sz="13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of  </a:t>
            </a:r>
            <a:r>
              <a:rPr sz="1300" spc="20" dirty="0">
                <a:solidFill>
                  <a:srgbClr val="020302"/>
                </a:solidFill>
                <a:latin typeface="DIN Light" panose="02020500000000000000" pitchFamily="18" charset="0"/>
                <a:cs typeface="Tahoma"/>
              </a:rPr>
              <a:t>Hadhrat </a:t>
            </a:r>
            <a:r>
              <a:rPr sz="1300" spc="45" dirty="0">
                <a:solidFill>
                  <a:srgbClr val="020302"/>
                </a:solidFill>
                <a:latin typeface="DIN Light" panose="02020500000000000000" pitchFamily="18" charset="0"/>
                <a:cs typeface="Tahoma"/>
              </a:rPr>
              <a:t>Mirza </a:t>
            </a:r>
            <a:r>
              <a:rPr sz="1300" spc="35" dirty="0">
                <a:solidFill>
                  <a:srgbClr val="020302"/>
                </a:solidFill>
                <a:latin typeface="DIN Light" panose="02020500000000000000" pitchFamily="18" charset="0"/>
                <a:cs typeface="Tahoma"/>
              </a:rPr>
              <a:t>Masroor </a:t>
            </a:r>
            <a:r>
              <a:rPr sz="1300" spc="15" dirty="0">
                <a:solidFill>
                  <a:srgbClr val="020302"/>
                </a:solidFill>
                <a:latin typeface="DIN Light" panose="02020500000000000000" pitchFamily="18" charset="0"/>
                <a:cs typeface="Tahoma"/>
              </a:rPr>
              <a:t>Ahmad</a:t>
            </a:r>
            <a:r>
              <a:rPr sz="1300" b="0" spc="1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, </a:t>
            </a:r>
            <a:r>
              <a:rPr sz="13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the  </a:t>
            </a:r>
            <a:r>
              <a:rPr sz="1300" spc="3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fifth </a:t>
            </a:r>
            <a:r>
              <a:rPr sz="1300" spc="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caliph </a:t>
            </a:r>
            <a:r>
              <a:rPr sz="1300" spc="-2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and </a:t>
            </a:r>
            <a:r>
              <a:rPr sz="1300" spc="-30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head </a:t>
            </a:r>
            <a:r>
              <a:rPr sz="1300" spc="-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of </a:t>
            </a:r>
            <a:r>
              <a:rPr sz="1300" spc="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the</a:t>
            </a:r>
            <a:r>
              <a:rPr sz="1300" spc="-22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 </a:t>
            </a:r>
            <a:r>
              <a:rPr sz="1300" spc="-35" dirty="0">
                <a:solidFill>
                  <a:srgbClr val="020302"/>
                </a:solidFill>
                <a:latin typeface="DIN Light" panose="02020500000000000000" pitchFamily="18" charset="0"/>
                <a:cs typeface="Arial"/>
              </a:rPr>
              <a:t>Ahmadiyya  </a:t>
            </a:r>
            <a:r>
              <a:rPr sz="13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Muslim </a:t>
            </a:r>
            <a:r>
              <a:rPr sz="1300" b="0" spc="-2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community, </a:t>
            </a:r>
            <a:r>
              <a:rPr sz="13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the </a:t>
            </a:r>
            <a:r>
              <a:rPr sz="1300" b="0" spc="-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Association  </a:t>
            </a:r>
            <a:r>
              <a:rPr sz="13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was </a:t>
            </a:r>
            <a:r>
              <a:rPr sz="1300" b="0" spc="-1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directed towards </a:t>
            </a:r>
            <a:r>
              <a:rPr sz="13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also </a:t>
            </a:r>
            <a:r>
              <a:rPr sz="1300" b="0" spc="-1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providing  </a:t>
            </a:r>
            <a:r>
              <a:rPr sz="1300" b="0" spc="-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humanitarian </a:t>
            </a:r>
            <a:r>
              <a:rPr sz="13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aid and </a:t>
            </a:r>
            <a:r>
              <a:rPr sz="1300" b="0" spc="-1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logistical  </a:t>
            </a:r>
            <a:r>
              <a:rPr sz="13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support </a:t>
            </a:r>
            <a:r>
              <a:rPr sz="1300" b="0" spc="-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to </a:t>
            </a:r>
            <a:r>
              <a:rPr sz="13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the </a:t>
            </a:r>
            <a:r>
              <a:rPr sz="1300" b="0" spc="-1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poorest </a:t>
            </a:r>
            <a:r>
              <a:rPr sz="13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of the</a:t>
            </a:r>
            <a:r>
              <a:rPr sz="1300" b="0" spc="-2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 </a:t>
            </a:r>
            <a:r>
              <a:rPr sz="1300" b="0" spc="-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world.</a:t>
            </a:r>
            <a:endParaRPr sz="1300" dirty="0">
              <a:latin typeface="DIN Light" panose="02020500000000000000" pitchFamily="18" charset="0"/>
              <a:cs typeface="DIN Ligh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50" dirty="0">
              <a:latin typeface="DIN Light" panose="02020500000000000000" pitchFamily="18" charset="0"/>
              <a:cs typeface="Times New Roman"/>
            </a:endParaRPr>
          </a:p>
          <a:p>
            <a:pPr marL="12700" marR="378460" algn="just">
              <a:lnSpc>
                <a:spcPct val="100000"/>
              </a:lnSpc>
            </a:pPr>
            <a:r>
              <a:rPr sz="13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Under his </a:t>
            </a:r>
            <a:r>
              <a:rPr sz="1300" b="0" spc="-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guidance </a:t>
            </a:r>
            <a:r>
              <a:rPr sz="13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the</a:t>
            </a:r>
            <a:r>
              <a:rPr sz="1300" b="0" spc="-6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 </a:t>
            </a:r>
            <a:r>
              <a:rPr sz="1300" b="0" spc="-1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following  </a:t>
            </a:r>
            <a:r>
              <a:rPr sz="1300" b="0" spc="-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Sub-committees </a:t>
            </a:r>
            <a:r>
              <a:rPr sz="1300" b="0" spc="-1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were </a:t>
            </a:r>
            <a:r>
              <a:rPr sz="1300" b="0" spc="-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formed to  carry </a:t>
            </a:r>
            <a:r>
              <a:rPr sz="1300" b="0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out his</a:t>
            </a:r>
            <a:r>
              <a:rPr sz="1300" b="0" spc="-5" dirty="0">
                <a:solidFill>
                  <a:srgbClr val="020302"/>
                </a:solidFill>
                <a:latin typeface="DIN Light" panose="02020500000000000000" pitchFamily="18" charset="0"/>
                <a:cs typeface="DIN Light"/>
              </a:rPr>
              <a:t> aspirations:</a:t>
            </a:r>
            <a:endParaRPr sz="1300" dirty="0">
              <a:latin typeface="DIN Light" panose="02020500000000000000" pitchFamily="18" charset="0"/>
              <a:cs typeface="DIN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608803" y="5054924"/>
            <a:ext cx="1255395" cy="1255395"/>
          </a:xfrm>
          <a:custGeom>
            <a:avLst/>
            <a:gdLst/>
            <a:ahLst/>
            <a:cxnLst/>
            <a:rect l="l" t="t" r="r" b="b"/>
            <a:pathLst>
              <a:path w="1255395" h="1255395">
                <a:moveTo>
                  <a:pt x="627595" y="0"/>
                </a:moveTo>
                <a:lnTo>
                  <a:pt x="578550" y="1888"/>
                </a:lnTo>
                <a:lnTo>
                  <a:pt x="530536" y="7459"/>
                </a:lnTo>
                <a:lnTo>
                  <a:pt x="483694" y="16575"/>
                </a:lnTo>
                <a:lnTo>
                  <a:pt x="438164" y="29095"/>
                </a:lnTo>
                <a:lnTo>
                  <a:pt x="394085" y="44880"/>
                </a:lnTo>
                <a:lnTo>
                  <a:pt x="351596" y="63790"/>
                </a:lnTo>
                <a:lnTo>
                  <a:pt x="310837" y="85686"/>
                </a:lnTo>
                <a:lnTo>
                  <a:pt x="271948" y="110428"/>
                </a:lnTo>
                <a:lnTo>
                  <a:pt x="235068" y="137877"/>
                </a:lnTo>
                <a:lnTo>
                  <a:pt x="200336" y="167894"/>
                </a:lnTo>
                <a:lnTo>
                  <a:pt x="167892" y="200338"/>
                </a:lnTo>
                <a:lnTo>
                  <a:pt x="137876" y="235070"/>
                </a:lnTo>
                <a:lnTo>
                  <a:pt x="110428" y="271951"/>
                </a:lnTo>
                <a:lnTo>
                  <a:pt x="85685" y="310841"/>
                </a:lnTo>
                <a:lnTo>
                  <a:pt x="63790" y="351601"/>
                </a:lnTo>
                <a:lnTo>
                  <a:pt x="44880" y="394091"/>
                </a:lnTo>
                <a:lnTo>
                  <a:pt x="29095" y="438171"/>
                </a:lnTo>
                <a:lnTo>
                  <a:pt x="16575" y="483702"/>
                </a:lnTo>
                <a:lnTo>
                  <a:pt x="7459" y="530545"/>
                </a:lnTo>
                <a:lnTo>
                  <a:pt x="1888" y="578561"/>
                </a:lnTo>
                <a:lnTo>
                  <a:pt x="0" y="627608"/>
                </a:lnTo>
                <a:lnTo>
                  <a:pt x="1888" y="676654"/>
                </a:lnTo>
                <a:lnTo>
                  <a:pt x="7459" y="724667"/>
                </a:lnTo>
                <a:lnTo>
                  <a:pt x="16575" y="771509"/>
                </a:lnTo>
                <a:lnTo>
                  <a:pt x="29095" y="817039"/>
                </a:lnTo>
                <a:lnTo>
                  <a:pt x="44880" y="861119"/>
                </a:lnTo>
                <a:lnTo>
                  <a:pt x="63790" y="903607"/>
                </a:lnTo>
                <a:lnTo>
                  <a:pt x="85685" y="944366"/>
                </a:lnTo>
                <a:lnTo>
                  <a:pt x="110428" y="983256"/>
                </a:lnTo>
                <a:lnTo>
                  <a:pt x="137876" y="1020136"/>
                </a:lnTo>
                <a:lnTo>
                  <a:pt x="167892" y="1054868"/>
                </a:lnTo>
                <a:lnTo>
                  <a:pt x="200336" y="1087311"/>
                </a:lnTo>
                <a:lnTo>
                  <a:pt x="235068" y="1117327"/>
                </a:lnTo>
                <a:lnTo>
                  <a:pt x="271948" y="1144776"/>
                </a:lnTo>
                <a:lnTo>
                  <a:pt x="310837" y="1169518"/>
                </a:lnTo>
                <a:lnTo>
                  <a:pt x="351596" y="1191414"/>
                </a:lnTo>
                <a:lnTo>
                  <a:pt x="394085" y="1210324"/>
                </a:lnTo>
                <a:lnTo>
                  <a:pt x="438164" y="1226109"/>
                </a:lnTo>
                <a:lnTo>
                  <a:pt x="483694" y="1238629"/>
                </a:lnTo>
                <a:lnTo>
                  <a:pt x="530536" y="1247744"/>
                </a:lnTo>
                <a:lnTo>
                  <a:pt x="578550" y="1253316"/>
                </a:lnTo>
                <a:lnTo>
                  <a:pt x="627595" y="1255204"/>
                </a:lnTo>
                <a:lnTo>
                  <a:pt x="676641" y="1253316"/>
                </a:lnTo>
                <a:lnTo>
                  <a:pt x="724655" y="1247744"/>
                </a:lnTo>
                <a:lnTo>
                  <a:pt x="771496" y="1238629"/>
                </a:lnTo>
                <a:lnTo>
                  <a:pt x="817027" y="1226109"/>
                </a:lnTo>
                <a:lnTo>
                  <a:pt x="861106" y="1210324"/>
                </a:lnTo>
                <a:lnTo>
                  <a:pt x="903595" y="1191414"/>
                </a:lnTo>
                <a:lnTo>
                  <a:pt x="944354" y="1169518"/>
                </a:lnTo>
                <a:lnTo>
                  <a:pt x="983243" y="1144776"/>
                </a:lnTo>
                <a:lnTo>
                  <a:pt x="1020123" y="1117327"/>
                </a:lnTo>
                <a:lnTo>
                  <a:pt x="1054855" y="1087311"/>
                </a:lnTo>
                <a:lnTo>
                  <a:pt x="1087299" y="1054868"/>
                </a:lnTo>
                <a:lnTo>
                  <a:pt x="1117315" y="1020136"/>
                </a:lnTo>
                <a:lnTo>
                  <a:pt x="1144763" y="983256"/>
                </a:lnTo>
                <a:lnTo>
                  <a:pt x="1169505" y="944366"/>
                </a:lnTo>
                <a:lnTo>
                  <a:pt x="1191401" y="903607"/>
                </a:lnTo>
                <a:lnTo>
                  <a:pt x="1210311" y="861119"/>
                </a:lnTo>
                <a:lnTo>
                  <a:pt x="1226096" y="817039"/>
                </a:lnTo>
                <a:lnTo>
                  <a:pt x="1238616" y="771509"/>
                </a:lnTo>
                <a:lnTo>
                  <a:pt x="1247731" y="724667"/>
                </a:lnTo>
                <a:lnTo>
                  <a:pt x="1253303" y="676654"/>
                </a:lnTo>
                <a:lnTo>
                  <a:pt x="1255191" y="627608"/>
                </a:lnTo>
                <a:lnTo>
                  <a:pt x="1253303" y="578561"/>
                </a:lnTo>
                <a:lnTo>
                  <a:pt x="1247731" y="530545"/>
                </a:lnTo>
                <a:lnTo>
                  <a:pt x="1238616" y="483702"/>
                </a:lnTo>
                <a:lnTo>
                  <a:pt x="1226096" y="438171"/>
                </a:lnTo>
                <a:lnTo>
                  <a:pt x="1210311" y="394091"/>
                </a:lnTo>
                <a:lnTo>
                  <a:pt x="1191401" y="351601"/>
                </a:lnTo>
                <a:lnTo>
                  <a:pt x="1169505" y="310841"/>
                </a:lnTo>
                <a:lnTo>
                  <a:pt x="1144763" y="271951"/>
                </a:lnTo>
                <a:lnTo>
                  <a:pt x="1117315" y="235070"/>
                </a:lnTo>
                <a:lnTo>
                  <a:pt x="1087299" y="200338"/>
                </a:lnTo>
                <a:lnTo>
                  <a:pt x="1054855" y="167894"/>
                </a:lnTo>
                <a:lnTo>
                  <a:pt x="1020123" y="137877"/>
                </a:lnTo>
                <a:lnTo>
                  <a:pt x="983243" y="110428"/>
                </a:lnTo>
                <a:lnTo>
                  <a:pt x="944354" y="85686"/>
                </a:lnTo>
                <a:lnTo>
                  <a:pt x="903595" y="63790"/>
                </a:lnTo>
                <a:lnTo>
                  <a:pt x="861106" y="44880"/>
                </a:lnTo>
                <a:lnTo>
                  <a:pt x="817027" y="29095"/>
                </a:lnTo>
                <a:lnTo>
                  <a:pt x="771496" y="16575"/>
                </a:lnTo>
                <a:lnTo>
                  <a:pt x="724655" y="7459"/>
                </a:lnTo>
                <a:lnTo>
                  <a:pt x="676641" y="1888"/>
                </a:lnTo>
                <a:lnTo>
                  <a:pt x="627595" y="0"/>
                </a:lnTo>
                <a:close/>
              </a:path>
            </a:pathLst>
          </a:custGeom>
          <a:solidFill>
            <a:srgbClr val="BAEA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90019" y="5245824"/>
            <a:ext cx="875468" cy="8754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889739" y="6411829"/>
            <a:ext cx="682625" cy="1962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00" b="1" spc="30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100" b="1" spc="-15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100" b="1" spc="-30" dirty="0">
                <a:solidFill>
                  <a:srgbClr val="231F20"/>
                </a:solidFill>
                <a:latin typeface="Trebuchet MS"/>
                <a:cs typeface="Trebuchet MS"/>
              </a:rPr>
              <a:t>chit</a:t>
            </a:r>
            <a:r>
              <a:rPr sz="1100" b="1" dirty="0">
                <a:solidFill>
                  <a:srgbClr val="231F20"/>
                </a:solidFill>
                <a:latin typeface="Trebuchet MS"/>
                <a:cs typeface="Trebuchet MS"/>
              </a:rPr>
              <a:t>ects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135526" y="3231360"/>
            <a:ext cx="1255395" cy="1255395"/>
          </a:xfrm>
          <a:custGeom>
            <a:avLst/>
            <a:gdLst/>
            <a:ahLst/>
            <a:cxnLst/>
            <a:rect l="l" t="t" r="r" b="b"/>
            <a:pathLst>
              <a:path w="1255395" h="1255395">
                <a:moveTo>
                  <a:pt x="627595" y="0"/>
                </a:moveTo>
                <a:lnTo>
                  <a:pt x="578550" y="1888"/>
                </a:lnTo>
                <a:lnTo>
                  <a:pt x="530536" y="7459"/>
                </a:lnTo>
                <a:lnTo>
                  <a:pt x="483694" y="16575"/>
                </a:lnTo>
                <a:lnTo>
                  <a:pt x="438164" y="29095"/>
                </a:lnTo>
                <a:lnTo>
                  <a:pt x="394085" y="44880"/>
                </a:lnTo>
                <a:lnTo>
                  <a:pt x="351596" y="63790"/>
                </a:lnTo>
                <a:lnTo>
                  <a:pt x="310837" y="85686"/>
                </a:lnTo>
                <a:lnTo>
                  <a:pt x="271948" y="110428"/>
                </a:lnTo>
                <a:lnTo>
                  <a:pt x="235068" y="137877"/>
                </a:lnTo>
                <a:lnTo>
                  <a:pt x="200336" y="167894"/>
                </a:lnTo>
                <a:lnTo>
                  <a:pt x="167892" y="200338"/>
                </a:lnTo>
                <a:lnTo>
                  <a:pt x="137876" y="235070"/>
                </a:lnTo>
                <a:lnTo>
                  <a:pt x="110428" y="271951"/>
                </a:lnTo>
                <a:lnTo>
                  <a:pt x="85685" y="310841"/>
                </a:lnTo>
                <a:lnTo>
                  <a:pt x="63790" y="351601"/>
                </a:lnTo>
                <a:lnTo>
                  <a:pt x="44880" y="394091"/>
                </a:lnTo>
                <a:lnTo>
                  <a:pt x="29095" y="438171"/>
                </a:lnTo>
                <a:lnTo>
                  <a:pt x="16575" y="483702"/>
                </a:lnTo>
                <a:lnTo>
                  <a:pt x="7459" y="530545"/>
                </a:lnTo>
                <a:lnTo>
                  <a:pt x="1888" y="578561"/>
                </a:lnTo>
                <a:lnTo>
                  <a:pt x="0" y="627608"/>
                </a:lnTo>
                <a:lnTo>
                  <a:pt x="1888" y="676654"/>
                </a:lnTo>
                <a:lnTo>
                  <a:pt x="7459" y="724667"/>
                </a:lnTo>
                <a:lnTo>
                  <a:pt x="16575" y="771509"/>
                </a:lnTo>
                <a:lnTo>
                  <a:pt x="29095" y="817039"/>
                </a:lnTo>
                <a:lnTo>
                  <a:pt x="44880" y="861119"/>
                </a:lnTo>
                <a:lnTo>
                  <a:pt x="63790" y="903607"/>
                </a:lnTo>
                <a:lnTo>
                  <a:pt x="85685" y="944366"/>
                </a:lnTo>
                <a:lnTo>
                  <a:pt x="110428" y="983256"/>
                </a:lnTo>
                <a:lnTo>
                  <a:pt x="137876" y="1020136"/>
                </a:lnTo>
                <a:lnTo>
                  <a:pt x="167892" y="1054868"/>
                </a:lnTo>
                <a:lnTo>
                  <a:pt x="200336" y="1087311"/>
                </a:lnTo>
                <a:lnTo>
                  <a:pt x="235068" y="1117327"/>
                </a:lnTo>
                <a:lnTo>
                  <a:pt x="271948" y="1144776"/>
                </a:lnTo>
                <a:lnTo>
                  <a:pt x="310837" y="1169518"/>
                </a:lnTo>
                <a:lnTo>
                  <a:pt x="351596" y="1191414"/>
                </a:lnTo>
                <a:lnTo>
                  <a:pt x="394085" y="1210324"/>
                </a:lnTo>
                <a:lnTo>
                  <a:pt x="438164" y="1226109"/>
                </a:lnTo>
                <a:lnTo>
                  <a:pt x="483694" y="1238629"/>
                </a:lnTo>
                <a:lnTo>
                  <a:pt x="530536" y="1247744"/>
                </a:lnTo>
                <a:lnTo>
                  <a:pt x="578550" y="1253316"/>
                </a:lnTo>
                <a:lnTo>
                  <a:pt x="627595" y="1255204"/>
                </a:lnTo>
                <a:lnTo>
                  <a:pt x="676641" y="1253316"/>
                </a:lnTo>
                <a:lnTo>
                  <a:pt x="724655" y="1247744"/>
                </a:lnTo>
                <a:lnTo>
                  <a:pt x="771496" y="1238629"/>
                </a:lnTo>
                <a:lnTo>
                  <a:pt x="817027" y="1226109"/>
                </a:lnTo>
                <a:lnTo>
                  <a:pt x="861106" y="1210324"/>
                </a:lnTo>
                <a:lnTo>
                  <a:pt x="903595" y="1191414"/>
                </a:lnTo>
                <a:lnTo>
                  <a:pt x="944354" y="1169518"/>
                </a:lnTo>
                <a:lnTo>
                  <a:pt x="983243" y="1144776"/>
                </a:lnTo>
                <a:lnTo>
                  <a:pt x="1020123" y="1117327"/>
                </a:lnTo>
                <a:lnTo>
                  <a:pt x="1054855" y="1087311"/>
                </a:lnTo>
                <a:lnTo>
                  <a:pt x="1087299" y="1054868"/>
                </a:lnTo>
                <a:lnTo>
                  <a:pt x="1117315" y="1020136"/>
                </a:lnTo>
                <a:lnTo>
                  <a:pt x="1144763" y="983256"/>
                </a:lnTo>
                <a:lnTo>
                  <a:pt x="1169505" y="944366"/>
                </a:lnTo>
                <a:lnTo>
                  <a:pt x="1191401" y="903607"/>
                </a:lnTo>
                <a:lnTo>
                  <a:pt x="1210311" y="861119"/>
                </a:lnTo>
                <a:lnTo>
                  <a:pt x="1226096" y="817039"/>
                </a:lnTo>
                <a:lnTo>
                  <a:pt x="1238616" y="771509"/>
                </a:lnTo>
                <a:lnTo>
                  <a:pt x="1247731" y="724667"/>
                </a:lnTo>
                <a:lnTo>
                  <a:pt x="1253303" y="676654"/>
                </a:lnTo>
                <a:lnTo>
                  <a:pt x="1255191" y="627608"/>
                </a:lnTo>
                <a:lnTo>
                  <a:pt x="1253303" y="578561"/>
                </a:lnTo>
                <a:lnTo>
                  <a:pt x="1247731" y="530545"/>
                </a:lnTo>
                <a:lnTo>
                  <a:pt x="1238616" y="483702"/>
                </a:lnTo>
                <a:lnTo>
                  <a:pt x="1226096" y="438171"/>
                </a:lnTo>
                <a:lnTo>
                  <a:pt x="1210311" y="394091"/>
                </a:lnTo>
                <a:lnTo>
                  <a:pt x="1191401" y="351601"/>
                </a:lnTo>
                <a:lnTo>
                  <a:pt x="1169505" y="310841"/>
                </a:lnTo>
                <a:lnTo>
                  <a:pt x="1144763" y="271951"/>
                </a:lnTo>
                <a:lnTo>
                  <a:pt x="1117315" y="235070"/>
                </a:lnTo>
                <a:lnTo>
                  <a:pt x="1087299" y="200338"/>
                </a:lnTo>
                <a:lnTo>
                  <a:pt x="1054855" y="167894"/>
                </a:lnTo>
                <a:lnTo>
                  <a:pt x="1020123" y="137877"/>
                </a:lnTo>
                <a:lnTo>
                  <a:pt x="983243" y="110428"/>
                </a:lnTo>
                <a:lnTo>
                  <a:pt x="944354" y="85686"/>
                </a:lnTo>
                <a:lnTo>
                  <a:pt x="903595" y="63790"/>
                </a:lnTo>
                <a:lnTo>
                  <a:pt x="861106" y="44880"/>
                </a:lnTo>
                <a:lnTo>
                  <a:pt x="817027" y="29095"/>
                </a:lnTo>
                <a:lnTo>
                  <a:pt x="771496" y="16575"/>
                </a:lnTo>
                <a:lnTo>
                  <a:pt x="724655" y="7459"/>
                </a:lnTo>
                <a:lnTo>
                  <a:pt x="676641" y="1888"/>
                </a:lnTo>
                <a:lnTo>
                  <a:pt x="627595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25442" y="3386607"/>
            <a:ext cx="875353" cy="8206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312742" y="4534357"/>
            <a:ext cx="902335" cy="1962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00" b="1" spc="15" dirty="0">
                <a:latin typeface="Trebuchet MS"/>
                <a:cs typeface="Trebuchet MS"/>
              </a:rPr>
              <a:t>Model</a:t>
            </a:r>
            <a:r>
              <a:rPr sz="1100" b="1" spc="-125" dirty="0">
                <a:latin typeface="Trebuchet MS"/>
                <a:cs typeface="Trebuchet MS"/>
              </a:rPr>
              <a:t> </a:t>
            </a:r>
            <a:r>
              <a:rPr sz="1100" b="1" spc="10" dirty="0">
                <a:latin typeface="Trebuchet MS"/>
                <a:cs typeface="Trebuchet MS"/>
              </a:rPr>
              <a:t>Village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602699" y="3231363"/>
            <a:ext cx="1255395" cy="1255395"/>
          </a:xfrm>
          <a:custGeom>
            <a:avLst/>
            <a:gdLst/>
            <a:ahLst/>
            <a:cxnLst/>
            <a:rect l="l" t="t" r="r" b="b"/>
            <a:pathLst>
              <a:path w="1255395" h="1255395">
                <a:moveTo>
                  <a:pt x="627595" y="0"/>
                </a:moveTo>
                <a:lnTo>
                  <a:pt x="578550" y="1888"/>
                </a:lnTo>
                <a:lnTo>
                  <a:pt x="530536" y="7459"/>
                </a:lnTo>
                <a:lnTo>
                  <a:pt x="483694" y="16575"/>
                </a:lnTo>
                <a:lnTo>
                  <a:pt x="438164" y="29095"/>
                </a:lnTo>
                <a:lnTo>
                  <a:pt x="394085" y="44880"/>
                </a:lnTo>
                <a:lnTo>
                  <a:pt x="351596" y="63790"/>
                </a:lnTo>
                <a:lnTo>
                  <a:pt x="310837" y="85686"/>
                </a:lnTo>
                <a:lnTo>
                  <a:pt x="271948" y="110428"/>
                </a:lnTo>
                <a:lnTo>
                  <a:pt x="235068" y="137877"/>
                </a:lnTo>
                <a:lnTo>
                  <a:pt x="200336" y="167894"/>
                </a:lnTo>
                <a:lnTo>
                  <a:pt x="167892" y="200338"/>
                </a:lnTo>
                <a:lnTo>
                  <a:pt x="137876" y="235070"/>
                </a:lnTo>
                <a:lnTo>
                  <a:pt x="110428" y="271951"/>
                </a:lnTo>
                <a:lnTo>
                  <a:pt x="85685" y="310841"/>
                </a:lnTo>
                <a:lnTo>
                  <a:pt x="63790" y="351601"/>
                </a:lnTo>
                <a:lnTo>
                  <a:pt x="44880" y="394091"/>
                </a:lnTo>
                <a:lnTo>
                  <a:pt x="29095" y="438171"/>
                </a:lnTo>
                <a:lnTo>
                  <a:pt x="16575" y="483702"/>
                </a:lnTo>
                <a:lnTo>
                  <a:pt x="7459" y="530545"/>
                </a:lnTo>
                <a:lnTo>
                  <a:pt x="1888" y="578561"/>
                </a:lnTo>
                <a:lnTo>
                  <a:pt x="0" y="627608"/>
                </a:lnTo>
                <a:lnTo>
                  <a:pt x="1888" y="676654"/>
                </a:lnTo>
                <a:lnTo>
                  <a:pt x="7459" y="724667"/>
                </a:lnTo>
                <a:lnTo>
                  <a:pt x="16575" y="771509"/>
                </a:lnTo>
                <a:lnTo>
                  <a:pt x="29095" y="817039"/>
                </a:lnTo>
                <a:lnTo>
                  <a:pt x="44880" y="861119"/>
                </a:lnTo>
                <a:lnTo>
                  <a:pt x="63790" y="903607"/>
                </a:lnTo>
                <a:lnTo>
                  <a:pt x="85685" y="944366"/>
                </a:lnTo>
                <a:lnTo>
                  <a:pt x="110428" y="983256"/>
                </a:lnTo>
                <a:lnTo>
                  <a:pt x="137876" y="1020136"/>
                </a:lnTo>
                <a:lnTo>
                  <a:pt x="167892" y="1054868"/>
                </a:lnTo>
                <a:lnTo>
                  <a:pt x="200336" y="1087311"/>
                </a:lnTo>
                <a:lnTo>
                  <a:pt x="235068" y="1117327"/>
                </a:lnTo>
                <a:lnTo>
                  <a:pt x="271948" y="1144776"/>
                </a:lnTo>
                <a:lnTo>
                  <a:pt x="310837" y="1169518"/>
                </a:lnTo>
                <a:lnTo>
                  <a:pt x="351596" y="1191414"/>
                </a:lnTo>
                <a:lnTo>
                  <a:pt x="394085" y="1210324"/>
                </a:lnTo>
                <a:lnTo>
                  <a:pt x="438164" y="1226109"/>
                </a:lnTo>
                <a:lnTo>
                  <a:pt x="483694" y="1238629"/>
                </a:lnTo>
                <a:lnTo>
                  <a:pt x="530536" y="1247744"/>
                </a:lnTo>
                <a:lnTo>
                  <a:pt x="578550" y="1253316"/>
                </a:lnTo>
                <a:lnTo>
                  <a:pt x="627595" y="1255204"/>
                </a:lnTo>
                <a:lnTo>
                  <a:pt x="676641" y="1253316"/>
                </a:lnTo>
                <a:lnTo>
                  <a:pt x="724655" y="1247744"/>
                </a:lnTo>
                <a:lnTo>
                  <a:pt x="771496" y="1238629"/>
                </a:lnTo>
                <a:lnTo>
                  <a:pt x="817027" y="1226109"/>
                </a:lnTo>
                <a:lnTo>
                  <a:pt x="861106" y="1210324"/>
                </a:lnTo>
                <a:lnTo>
                  <a:pt x="903595" y="1191414"/>
                </a:lnTo>
                <a:lnTo>
                  <a:pt x="944354" y="1169518"/>
                </a:lnTo>
                <a:lnTo>
                  <a:pt x="983243" y="1144776"/>
                </a:lnTo>
                <a:lnTo>
                  <a:pt x="1020123" y="1117327"/>
                </a:lnTo>
                <a:lnTo>
                  <a:pt x="1054855" y="1087311"/>
                </a:lnTo>
                <a:lnTo>
                  <a:pt x="1087299" y="1054868"/>
                </a:lnTo>
                <a:lnTo>
                  <a:pt x="1117315" y="1020136"/>
                </a:lnTo>
                <a:lnTo>
                  <a:pt x="1144763" y="983256"/>
                </a:lnTo>
                <a:lnTo>
                  <a:pt x="1169505" y="944366"/>
                </a:lnTo>
                <a:lnTo>
                  <a:pt x="1191401" y="903607"/>
                </a:lnTo>
                <a:lnTo>
                  <a:pt x="1210311" y="861119"/>
                </a:lnTo>
                <a:lnTo>
                  <a:pt x="1226096" y="817039"/>
                </a:lnTo>
                <a:lnTo>
                  <a:pt x="1238616" y="771509"/>
                </a:lnTo>
                <a:lnTo>
                  <a:pt x="1247731" y="724667"/>
                </a:lnTo>
                <a:lnTo>
                  <a:pt x="1253303" y="676654"/>
                </a:lnTo>
                <a:lnTo>
                  <a:pt x="1255191" y="627608"/>
                </a:lnTo>
                <a:lnTo>
                  <a:pt x="1253303" y="578561"/>
                </a:lnTo>
                <a:lnTo>
                  <a:pt x="1247731" y="530545"/>
                </a:lnTo>
                <a:lnTo>
                  <a:pt x="1238616" y="483702"/>
                </a:lnTo>
                <a:lnTo>
                  <a:pt x="1226096" y="438171"/>
                </a:lnTo>
                <a:lnTo>
                  <a:pt x="1210311" y="394091"/>
                </a:lnTo>
                <a:lnTo>
                  <a:pt x="1191401" y="351601"/>
                </a:lnTo>
                <a:lnTo>
                  <a:pt x="1169505" y="310841"/>
                </a:lnTo>
                <a:lnTo>
                  <a:pt x="1144763" y="271951"/>
                </a:lnTo>
                <a:lnTo>
                  <a:pt x="1117315" y="235070"/>
                </a:lnTo>
                <a:lnTo>
                  <a:pt x="1087299" y="200338"/>
                </a:lnTo>
                <a:lnTo>
                  <a:pt x="1054855" y="167894"/>
                </a:lnTo>
                <a:lnTo>
                  <a:pt x="1020123" y="137877"/>
                </a:lnTo>
                <a:lnTo>
                  <a:pt x="983243" y="110428"/>
                </a:lnTo>
                <a:lnTo>
                  <a:pt x="944354" y="85686"/>
                </a:lnTo>
                <a:lnTo>
                  <a:pt x="903595" y="63790"/>
                </a:lnTo>
                <a:lnTo>
                  <a:pt x="861106" y="44880"/>
                </a:lnTo>
                <a:lnTo>
                  <a:pt x="817027" y="29095"/>
                </a:lnTo>
                <a:lnTo>
                  <a:pt x="771496" y="16575"/>
                </a:lnTo>
                <a:lnTo>
                  <a:pt x="724655" y="7459"/>
                </a:lnTo>
                <a:lnTo>
                  <a:pt x="676641" y="1888"/>
                </a:lnTo>
                <a:lnTo>
                  <a:pt x="627595" y="0"/>
                </a:lnTo>
                <a:close/>
              </a:path>
            </a:pathLst>
          </a:custGeom>
          <a:solidFill>
            <a:srgbClr val="47C0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716061" y="4534357"/>
            <a:ext cx="1128395" cy="1962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00" b="1" spc="-5" dirty="0">
                <a:solidFill>
                  <a:srgbClr val="231F20"/>
                </a:solidFill>
                <a:latin typeface="Trebuchet MS"/>
                <a:cs typeface="Trebuchet MS"/>
              </a:rPr>
              <a:t>Alternate</a:t>
            </a:r>
            <a:r>
              <a:rPr sz="1100" b="1" spc="-1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b="1" spc="10" dirty="0">
                <a:solidFill>
                  <a:srgbClr val="231F20"/>
                </a:solidFill>
                <a:latin typeface="Trebuchet MS"/>
                <a:cs typeface="Trebuchet MS"/>
              </a:rPr>
              <a:t>Energy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792565" y="3463264"/>
            <a:ext cx="875462" cy="8754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35526" y="5074746"/>
            <a:ext cx="1255395" cy="1255395"/>
          </a:xfrm>
          <a:custGeom>
            <a:avLst/>
            <a:gdLst/>
            <a:ahLst/>
            <a:cxnLst/>
            <a:rect l="l" t="t" r="r" b="b"/>
            <a:pathLst>
              <a:path w="1255395" h="1255395">
                <a:moveTo>
                  <a:pt x="627595" y="0"/>
                </a:moveTo>
                <a:lnTo>
                  <a:pt x="578550" y="1888"/>
                </a:lnTo>
                <a:lnTo>
                  <a:pt x="530536" y="7459"/>
                </a:lnTo>
                <a:lnTo>
                  <a:pt x="483694" y="16575"/>
                </a:lnTo>
                <a:lnTo>
                  <a:pt x="438164" y="29095"/>
                </a:lnTo>
                <a:lnTo>
                  <a:pt x="394085" y="44880"/>
                </a:lnTo>
                <a:lnTo>
                  <a:pt x="351596" y="63790"/>
                </a:lnTo>
                <a:lnTo>
                  <a:pt x="310837" y="85686"/>
                </a:lnTo>
                <a:lnTo>
                  <a:pt x="271948" y="110428"/>
                </a:lnTo>
                <a:lnTo>
                  <a:pt x="235068" y="137877"/>
                </a:lnTo>
                <a:lnTo>
                  <a:pt x="200336" y="167894"/>
                </a:lnTo>
                <a:lnTo>
                  <a:pt x="167892" y="200338"/>
                </a:lnTo>
                <a:lnTo>
                  <a:pt x="137876" y="235070"/>
                </a:lnTo>
                <a:lnTo>
                  <a:pt x="110428" y="271951"/>
                </a:lnTo>
                <a:lnTo>
                  <a:pt x="85685" y="310841"/>
                </a:lnTo>
                <a:lnTo>
                  <a:pt x="63790" y="351601"/>
                </a:lnTo>
                <a:lnTo>
                  <a:pt x="44880" y="394091"/>
                </a:lnTo>
                <a:lnTo>
                  <a:pt x="29095" y="438171"/>
                </a:lnTo>
                <a:lnTo>
                  <a:pt x="16575" y="483702"/>
                </a:lnTo>
                <a:lnTo>
                  <a:pt x="7459" y="530545"/>
                </a:lnTo>
                <a:lnTo>
                  <a:pt x="1888" y="578561"/>
                </a:lnTo>
                <a:lnTo>
                  <a:pt x="0" y="627608"/>
                </a:lnTo>
                <a:lnTo>
                  <a:pt x="1888" y="676654"/>
                </a:lnTo>
                <a:lnTo>
                  <a:pt x="7459" y="724667"/>
                </a:lnTo>
                <a:lnTo>
                  <a:pt x="16575" y="771509"/>
                </a:lnTo>
                <a:lnTo>
                  <a:pt x="29095" y="817039"/>
                </a:lnTo>
                <a:lnTo>
                  <a:pt x="44880" y="861119"/>
                </a:lnTo>
                <a:lnTo>
                  <a:pt x="63790" y="903607"/>
                </a:lnTo>
                <a:lnTo>
                  <a:pt x="85685" y="944366"/>
                </a:lnTo>
                <a:lnTo>
                  <a:pt x="110428" y="983256"/>
                </a:lnTo>
                <a:lnTo>
                  <a:pt x="137876" y="1020136"/>
                </a:lnTo>
                <a:lnTo>
                  <a:pt x="167892" y="1054868"/>
                </a:lnTo>
                <a:lnTo>
                  <a:pt x="200336" y="1087311"/>
                </a:lnTo>
                <a:lnTo>
                  <a:pt x="235068" y="1117327"/>
                </a:lnTo>
                <a:lnTo>
                  <a:pt x="271948" y="1144776"/>
                </a:lnTo>
                <a:lnTo>
                  <a:pt x="310837" y="1169518"/>
                </a:lnTo>
                <a:lnTo>
                  <a:pt x="351596" y="1191414"/>
                </a:lnTo>
                <a:lnTo>
                  <a:pt x="394085" y="1210324"/>
                </a:lnTo>
                <a:lnTo>
                  <a:pt x="438164" y="1226109"/>
                </a:lnTo>
                <a:lnTo>
                  <a:pt x="483694" y="1238629"/>
                </a:lnTo>
                <a:lnTo>
                  <a:pt x="530536" y="1247744"/>
                </a:lnTo>
                <a:lnTo>
                  <a:pt x="578550" y="1253316"/>
                </a:lnTo>
                <a:lnTo>
                  <a:pt x="627595" y="1255204"/>
                </a:lnTo>
                <a:lnTo>
                  <a:pt x="676641" y="1253316"/>
                </a:lnTo>
                <a:lnTo>
                  <a:pt x="724655" y="1247744"/>
                </a:lnTo>
                <a:lnTo>
                  <a:pt x="771496" y="1238629"/>
                </a:lnTo>
                <a:lnTo>
                  <a:pt x="817027" y="1226109"/>
                </a:lnTo>
                <a:lnTo>
                  <a:pt x="861106" y="1210324"/>
                </a:lnTo>
                <a:lnTo>
                  <a:pt x="903595" y="1191414"/>
                </a:lnTo>
                <a:lnTo>
                  <a:pt x="944354" y="1169518"/>
                </a:lnTo>
                <a:lnTo>
                  <a:pt x="983243" y="1144776"/>
                </a:lnTo>
                <a:lnTo>
                  <a:pt x="1020123" y="1117327"/>
                </a:lnTo>
                <a:lnTo>
                  <a:pt x="1054855" y="1087311"/>
                </a:lnTo>
                <a:lnTo>
                  <a:pt x="1087299" y="1054868"/>
                </a:lnTo>
                <a:lnTo>
                  <a:pt x="1117315" y="1020136"/>
                </a:lnTo>
                <a:lnTo>
                  <a:pt x="1144763" y="983256"/>
                </a:lnTo>
                <a:lnTo>
                  <a:pt x="1169505" y="944366"/>
                </a:lnTo>
                <a:lnTo>
                  <a:pt x="1191401" y="903607"/>
                </a:lnTo>
                <a:lnTo>
                  <a:pt x="1210311" y="861119"/>
                </a:lnTo>
                <a:lnTo>
                  <a:pt x="1226096" y="817039"/>
                </a:lnTo>
                <a:lnTo>
                  <a:pt x="1238616" y="771509"/>
                </a:lnTo>
                <a:lnTo>
                  <a:pt x="1247731" y="724667"/>
                </a:lnTo>
                <a:lnTo>
                  <a:pt x="1253303" y="676654"/>
                </a:lnTo>
                <a:lnTo>
                  <a:pt x="1255191" y="627608"/>
                </a:lnTo>
                <a:lnTo>
                  <a:pt x="1253303" y="578561"/>
                </a:lnTo>
                <a:lnTo>
                  <a:pt x="1247731" y="530545"/>
                </a:lnTo>
                <a:lnTo>
                  <a:pt x="1238616" y="483702"/>
                </a:lnTo>
                <a:lnTo>
                  <a:pt x="1226096" y="438171"/>
                </a:lnTo>
                <a:lnTo>
                  <a:pt x="1210311" y="394091"/>
                </a:lnTo>
                <a:lnTo>
                  <a:pt x="1191401" y="351601"/>
                </a:lnTo>
                <a:lnTo>
                  <a:pt x="1169505" y="310841"/>
                </a:lnTo>
                <a:lnTo>
                  <a:pt x="1144763" y="271951"/>
                </a:lnTo>
                <a:lnTo>
                  <a:pt x="1117315" y="235070"/>
                </a:lnTo>
                <a:lnTo>
                  <a:pt x="1087299" y="200338"/>
                </a:lnTo>
                <a:lnTo>
                  <a:pt x="1054855" y="167894"/>
                </a:lnTo>
                <a:lnTo>
                  <a:pt x="1020123" y="137877"/>
                </a:lnTo>
                <a:lnTo>
                  <a:pt x="983243" y="110428"/>
                </a:lnTo>
                <a:lnTo>
                  <a:pt x="944354" y="85686"/>
                </a:lnTo>
                <a:lnTo>
                  <a:pt x="903595" y="63790"/>
                </a:lnTo>
                <a:lnTo>
                  <a:pt x="861106" y="44880"/>
                </a:lnTo>
                <a:lnTo>
                  <a:pt x="817027" y="29095"/>
                </a:lnTo>
                <a:lnTo>
                  <a:pt x="771496" y="16575"/>
                </a:lnTo>
                <a:lnTo>
                  <a:pt x="724655" y="7459"/>
                </a:lnTo>
                <a:lnTo>
                  <a:pt x="676641" y="1888"/>
                </a:lnTo>
                <a:lnTo>
                  <a:pt x="627595" y="0"/>
                </a:lnTo>
                <a:close/>
              </a:path>
            </a:pathLst>
          </a:custGeom>
          <a:solidFill>
            <a:srgbClr val="5DD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294023" y="6369537"/>
            <a:ext cx="946785" cy="1962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00" b="1" spc="-10" dirty="0">
                <a:latin typeface="Trebuchet MS"/>
                <a:cs typeface="Trebuchet MS"/>
              </a:rPr>
              <a:t>Water </a:t>
            </a:r>
            <a:r>
              <a:rPr sz="1100" b="1" dirty="0">
                <a:latin typeface="Trebuchet MS"/>
                <a:cs typeface="Trebuchet MS"/>
              </a:rPr>
              <a:t>For</a:t>
            </a:r>
            <a:r>
              <a:rPr sz="1100" b="1" spc="-200" dirty="0">
                <a:latin typeface="Trebuchet MS"/>
                <a:cs typeface="Trebuchet MS"/>
              </a:rPr>
              <a:t> </a:t>
            </a:r>
            <a:r>
              <a:rPr sz="1100" b="1" spc="-15" dirty="0">
                <a:latin typeface="Trebuchet MS"/>
                <a:cs typeface="Trebuchet MS"/>
              </a:rPr>
              <a:t>Life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374325" y="5322945"/>
            <a:ext cx="809706" cy="8425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74585" y="5311622"/>
            <a:ext cx="5157470" cy="1783080"/>
          </a:xfrm>
          <a:prstGeom prst="rect">
            <a:avLst/>
          </a:prstGeom>
          <a:solidFill>
            <a:srgbClr val="FFFFFF">
              <a:alpha val="94999"/>
            </a:srgbClr>
          </a:solidFill>
        </p:spPr>
        <p:txBody>
          <a:bodyPr vert="horz" wrap="square" lIns="0" tIns="119380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940"/>
              </a:spcBef>
            </a:pPr>
            <a:r>
              <a:rPr sz="1200" spc="-35" dirty="0">
                <a:solidFill>
                  <a:srgbClr val="020302"/>
                </a:solidFill>
                <a:latin typeface="Arial"/>
                <a:cs typeface="Arial"/>
              </a:rPr>
              <a:t>Each </a:t>
            </a:r>
            <a:r>
              <a:rPr sz="1200" spc="10" dirty="0">
                <a:solidFill>
                  <a:srgbClr val="020302"/>
                </a:solidFill>
                <a:latin typeface="Arial"/>
                <a:cs typeface="Arial"/>
              </a:rPr>
              <a:t>committee is </a:t>
            </a:r>
            <a:r>
              <a:rPr sz="1200" spc="-10" dirty="0">
                <a:solidFill>
                  <a:srgbClr val="020302"/>
                </a:solidFill>
                <a:latin typeface="Arial"/>
                <a:cs typeface="Arial"/>
              </a:rPr>
              <a:t>tasked </a:t>
            </a:r>
            <a:r>
              <a:rPr sz="1200" spc="15" dirty="0">
                <a:solidFill>
                  <a:srgbClr val="020302"/>
                </a:solidFill>
                <a:latin typeface="Arial"/>
                <a:cs typeface="Arial"/>
              </a:rPr>
              <a:t>with </a:t>
            </a:r>
            <a:r>
              <a:rPr sz="1200" spc="30" dirty="0">
                <a:solidFill>
                  <a:srgbClr val="020302"/>
                </a:solidFill>
                <a:latin typeface="Arial"/>
                <a:cs typeface="Arial"/>
              </a:rPr>
              <a:t>fulfilling</a:t>
            </a:r>
            <a:r>
              <a:rPr sz="1200" spc="-225" dirty="0">
                <a:solidFill>
                  <a:srgbClr val="020302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020302"/>
                </a:solidFill>
                <a:latin typeface="Arial"/>
                <a:cs typeface="Arial"/>
              </a:rPr>
              <a:t>the following </a:t>
            </a:r>
            <a:r>
              <a:rPr sz="1200" spc="-15" dirty="0">
                <a:solidFill>
                  <a:srgbClr val="020302"/>
                </a:solidFill>
                <a:latin typeface="Arial"/>
                <a:cs typeface="Arial"/>
              </a:rPr>
              <a:t>objectives: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>
              <a:latin typeface="Times New Roman"/>
              <a:cs typeface="Times New Roman"/>
            </a:endParaRPr>
          </a:p>
          <a:p>
            <a:pPr marL="374650" indent="-228600">
              <a:lnSpc>
                <a:spcPct val="100000"/>
              </a:lnSpc>
              <a:buChar char="•"/>
              <a:tabLst>
                <a:tab pos="374650" algn="l"/>
                <a:tab pos="375285" algn="l"/>
              </a:tabLst>
            </a:pPr>
            <a:r>
              <a:rPr sz="1200" b="0" spc="-10" dirty="0">
                <a:solidFill>
                  <a:srgbClr val="020302"/>
                </a:solidFill>
                <a:latin typeface="DIN Light"/>
                <a:cs typeface="DIN Light"/>
              </a:rPr>
              <a:t>Provide clean </a:t>
            </a:r>
            <a:r>
              <a:rPr sz="1200" b="0" spc="-5" dirty="0">
                <a:solidFill>
                  <a:srgbClr val="020302"/>
                </a:solidFill>
                <a:latin typeface="DIN Light"/>
                <a:cs typeface="DIN Light"/>
              </a:rPr>
              <a:t>potable </a:t>
            </a:r>
            <a:r>
              <a:rPr sz="1200" b="0" dirty="0">
                <a:solidFill>
                  <a:srgbClr val="020302"/>
                </a:solidFill>
                <a:latin typeface="DIN Light"/>
                <a:cs typeface="DIN Light"/>
              </a:rPr>
              <a:t>drinking </a:t>
            </a:r>
            <a:r>
              <a:rPr sz="1200" b="0" spc="-5" dirty="0">
                <a:solidFill>
                  <a:srgbClr val="020302"/>
                </a:solidFill>
                <a:latin typeface="DIN Light"/>
                <a:cs typeface="DIN Light"/>
              </a:rPr>
              <a:t>water to </a:t>
            </a:r>
            <a:r>
              <a:rPr sz="1200" b="0" spc="-10" dirty="0">
                <a:solidFill>
                  <a:srgbClr val="020302"/>
                </a:solidFill>
                <a:latin typeface="DIN Light"/>
                <a:cs typeface="DIN Light"/>
              </a:rPr>
              <a:t>remote </a:t>
            </a:r>
            <a:r>
              <a:rPr sz="1200" b="0" dirty="0">
                <a:solidFill>
                  <a:srgbClr val="020302"/>
                </a:solidFill>
                <a:latin typeface="DIN Light"/>
                <a:cs typeface="DIN Light"/>
              </a:rPr>
              <a:t>parts of</a:t>
            </a:r>
            <a:r>
              <a:rPr sz="1200" b="0" spc="45" dirty="0">
                <a:solidFill>
                  <a:srgbClr val="020302"/>
                </a:solidFill>
                <a:latin typeface="DIN Light"/>
                <a:cs typeface="DIN Light"/>
              </a:rPr>
              <a:t> </a:t>
            </a:r>
            <a:r>
              <a:rPr sz="1200" b="0" spc="-5" dirty="0">
                <a:solidFill>
                  <a:srgbClr val="020302"/>
                </a:solidFill>
                <a:latin typeface="DIN Light"/>
                <a:cs typeface="DIN Light"/>
              </a:rPr>
              <a:t>Africa.</a:t>
            </a:r>
            <a:endParaRPr sz="1200">
              <a:latin typeface="DIN Light"/>
              <a:cs typeface="DIN Light"/>
            </a:endParaRPr>
          </a:p>
          <a:p>
            <a:pPr marL="374650" marR="298450" indent="-228600">
              <a:lnSpc>
                <a:spcPct val="100000"/>
              </a:lnSpc>
              <a:buChar char="•"/>
              <a:tabLst>
                <a:tab pos="374650" algn="l"/>
                <a:tab pos="375285" algn="l"/>
              </a:tabLst>
            </a:pPr>
            <a:r>
              <a:rPr sz="1200" b="0" spc="-5" dirty="0">
                <a:solidFill>
                  <a:srgbClr val="020302"/>
                </a:solidFill>
                <a:latin typeface="DIN Light"/>
                <a:cs typeface="DIN Light"/>
              </a:rPr>
              <a:t>Investigate </a:t>
            </a:r>
            <a:r>
              <a:rPr sz="1200" b="0" dirty="0">
                <a:solidFill>
                  <a:srgbClr val="020302"/>
                </a:solidFill>
                <a:latin typeface="DIN Light"/>
                <a:cs typeface="DIN Light"/>
              </a:rPr>
              <a:t>and </a:t>
            </a:r>
            <a:r>
              <a:rPr sz="1200" b="0" spc="-10" dirty="0">
                <a:solidFill>
                  <a:srgbClr val="020302"/>
                </a:solidFill>
                <a:latin typeface="DIN Light"/>
                <a:cs typeface="DIN Light"/>
              </a:rPr>
              <a:t>provide renewable energy </a:t>
            </a:r>
            <a:r>
              <a:rPr sz="1200" b="0" dirty="0">
                <a:solidFill>
                  <a:srgbClr val="020302"/>
                </a:solidFill>
                <a:latin typeface="DIN Light"/>
                <a:cs typeface="DIN Light"/>
              </a:rPr>
              <a:t>solutions </a:t>
            </a:r>
            <a:r>
              <a:rPr sz="1200" b="0" spc="-5" dirty="0">
                <a:solidFill>
                  <a:srgbClr val="020302"/>
                </a:solidFill>
                <a:latin typeface="DIN Light"/>
                <a:cs typeface="DIN Light"/>
              </a:rPr>
              <a:t>to </a:t>
            </a:r>
            <a:r>
              <a:rPr sz="1200" b="0" spc="-10" dirty="0">
                <a:solidFill>
                  <a:srgbClr val="020302"/>
                </a:solidFill>
                <a:latin typeface="DIN Light"/>
                <a:cs typeface="DIN Light"/>
              </a:rPr>
              <a:t>remote </a:t>
            </a:r>
            <a:r>
              <a:rPr sz="1200" b="0" dirty="0">
                <a:solidFill>
                  <a:srgbClr val="020302"/>
                </a:solidFill>
                <a:latin typeface="DIN Light"/>
                <a:cs typeface="DIN Light"/>
              </a:rPr>
              <a:t>parts  of</a:t>
            </a:r>
            <a:r>
              <a:rPr sz="1200" b="0" spc="-5" dirty="0">
                <a:solidFill>
                  <a:srgbClr val="020302"/>
                </a:solidFill>
                <a:latin typeface="DIN Light"/>
                <a:cs typeface="DIN Light"/>
              </a:rPr>
              <a:t> Africa.</a:t>
            </a:r>
            <a:endParaRPr sz="1200">
              <a:latin typeface="DIN Light"/>
              <a:cs typeface="DIN Light"/>
            </a:endParaRPr>
          </a:p>
          <a:p>
            <a:pPr marL="374650" indent="-228600">
              <a:lnSpc>
                <a:spcPct val="100000"/>
              </a:lnSpc>
              <a:buChar char="•"/>
              <a:tabLst>
                <a:tab pos="374650" algn="l"/>
                <a:tab pos="375285" algn="l"/>
              </a:tabLst>
            </a:pPr>
            <a:r>
              <a:rPr sz="1200" b="0" spc="-10" dirty="0">
                <a:solidFill>
                  <a:srgbClr val="020302"/>
                </a:solidFill>
                <a:latin typeface="DIN Light"/>
                <a:cs typeface="DIN Light"/>
              </a:rPr>
              <a:t>Provide for </a:t>
            </a:r>
            <a:r>
              <a:rPr sz="1200" b="0" dirty="0">
                <a:solidFill>
                  <a:srgbClr val="020302"/>
                </a:solidFill>
                <a:latin typeface="DIN Light"/>
                <a:cs typeface="DIN Light"/>
              </a:rPr>
              <a:t>the </a:t>
            </a:r>
            <a:r>
              <a:rPr sz="1200" b="0" spc="-10" dirty="0">
                <a:solidFill>
                  <a:srgbClr val="020302"/>
                </a:solidFill>
                <a:latin typeface="DIN Light"/>
                <a:cs typeface="DIN Light"/>
              </a:rPr>
              <a:t>provision </a:t>
            </a:r>
            <a:r>
              <a:rPr sz="1200" b="0" dirty="0">
                <a:solidFill>
                  <a:srgbClr val="020302"/>
                </a:solidFill>
                <a:latin typeface="DIN Light"/>
                <a:cs typeface="DIN Light"/>
              </a:rPr>
              <a:t>of </a:t>
            </a:r>
            <a:r>
              <a:rPr sz="1200" b="0" spc="-25" dirty="0">
                <a:solidFill>
                  <a:srgbClr val="020302"/>
                </a:solidFill>
                <a:latin typeface="DIN Light"/>
                <a:cs typeface="DIN Light"/>
              </a:rPr>
              <a:t>MTA </a:t>
            </a:r>
            <a:r>
              <a:rPr sz="1200" b="0" dirty="0">
                <a:solidFill>
                  <a:srgbClr val="020302"/>
                </a:solidFill>
                <a:latin typeface="DIN Light"/>
                <a:cs typeface="DIN Light"/>
              </a:rPr>
              <a:t>in Ahmadi villages </a:t>
            </a:r>
            <a:r>
              <a:rPr sz="1200" b="0" spc="-10" dirty="0">
                <a:solidFill>
                  <a:srgbClr val="020302"/>
                </a:solidFill>
                <a:latin typeface="DIN Light"/>
                <a:cs typeface="DIN Light"/>
              </a:rPr>
              <a:t>across</a:t>
            </a:r>
            <a:r>
              <a:rPr sz="1200" b="0" spc="50" dirty="0">
                <a:solidFill>
                  <a:srgbClr val="020302"/>
                </a:solidFill>
                <a:latin typeface="DIN Light"/>
                <a:cs typeface="DIN Light"/>
              </a:rPr>
              <a:t> </a:t>
            </a:r>
            <a:r>
              <a:rPr sz="1200" b="0" spc="-5" dirty="0">
                <a:solidFill>
                  <a:srgbClr val="020302"/>
                </a:solidFill>
                <a:latin typeface="DIN Light"/>
                <a:cs typeface="DIN Light"/>
              </a:rPr>
              <a:t>Africa</a:t>
            </a:r>
            <a:endParaRPr sz="1200">
              <a:latin typeface="DIN Light"/>
              <a:cs typeface="DIN Light"/>
            </a:endParaRPr>
          </a:p>
          <a:p>
            <a:pPr marL="374650" marR="280035" indent="-228600">
              <a:lnSpc>
                <a:spcPct val="100000"/>
              </a:lnSpc>
              <a:buChar char="•"/>
              <a:tabLst>
                <a:tab pos="374650" algn="l"/>
                <a:tab pos="375285" algn="l"/>
              </a:tabLst>
            </a:pPr>
            <a:r>
              <a:rPr sz="1200" b="0" dirty="0">
                <a:solidFill>
                  <a:srgbClr val="020302"/>
                </a:solidFill>
                <a:latin typeface="DIN Light"/>
                <a:cs typeface="DIN Light"/>
              </a:rPr>
              <a:t>Aid in the design and </a:t>
            </a:r>
            <a:r>
              <a:rPr sz="1200" b="0" spc="-5" dirty="0">
                <a:solidFill>
                  <a:srgbClr val="020302"/>
                </a:solidFill>
                <a:latin typeface="DIN Light"/>
                <a:cs typeface="DIN Light"/>
              </a:rPr>
              <a:t>construction </a:t>
            </a:r>
            <a:r>
              <a:rPr sz="1200" b="0" dirty="0">
                <a:solidFill>
                  <a:srgbClr val="020302"/>
                </a:solidFill>
                <a:latin typeface="DIN Light"/>
                <a:cs typeface="DIN Light"/>
              </a:rPr>
              <a:t>of schools, </a:t>
            </a:r>
            <a:r>
              <a:rPr sz="1200" b="0" spc="-5" dirty="0">
                <a:solidFill>
                  <a:srgbClr val="020302"/>
                </a:solidFill>
                <a:latin typeface="DIN Light"/>
                <a:cs typeface="DIN Light"/>
              </a:rPr>
              <a:t>hospitals, community  </a:t>
            </a:r>
            <a:r>
              <a:rPr sz="1200" b="0" spc="-10" dirty="0">
                <a:solidFill>
                  <a:srgbClr val="020302"/>
                </a:solidFill>
                <a:latin typeface="DIN Light"/>
                <a:cs typeface="DIN Light"/>
              </a:rPr>
              <a:t>centres </a:t>
            </a:r>
            <a:r>
              <a:rPr sz="1200" b="0" dirty="0">
                <a:solidFill>
                  <a:srgbClr val="020302"/>
                </a:solidFill>
                <a:latin typeface="DIN Light"/>
                <a:cs typeface="DIN Light"/>
              </a:rPr>
              <a:t>and mosques </a:t>
            </a:r>
            <a:r>
              <a:rPr sz="1200" b="0" spc="-5" dirty="0">
                <a:solidFill>
                  <a:srgbClr val="020302"/>
                </a:solidFill>
                <a:latin typeface="DIN Light"/>
                <a:cs typeface="DIN Light"/>
              </a:rPr>
              <a:t>to serve</a:t>
            </a:r>
            <a:r>
              <a:rPr sz="1200" b="0" spc="5" dirty="0">
                <a:solidFill>
                  <a:srgbClr val="020302"/>
                </a:solidFill>
                <a:latin typeface="DIN Light"/>
                <a:cs typeface="DIN Light"/>
              </a:rPr>
              <a:t> </a:t>
            </a:r>
            <a:r>
              <a:rPr sz="1200" b="0" dirty="0">
                <a:solidFill>
                  <a:srgbClr val="020302"/>
                </a:solidFill>
                <a:latin typeface="DIN Light"/>
                <a:cs typeface="DIN Light"/>
              </a:rPr>
              <a:t>all.</a:t>
            </a:r>
            <a:endParaRPr sz="1200">
              <a:latin typeface="DIN Light"/>
              <a:cs typeface="DIN Ligh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24710" y="5178302"/>
            <a:ext cx="5257165" cy="2049780"/>
          </a:xfrm>
          <a:custGeom>
            <a:avLst/>
            <a:gdLst/>
            <a:ahLst/>
            <a:cxnLst/>
            <a:rect l="l" t="t" r="r" b="b"/>
            <a:pathLst>
              <a:path w="5257165" h="2049779">
                <a:moveTo>
                  <a:pt x="106095" y="0"/>
                </a:moveTo>
                <a:lnTo>
                  <a:pt x="0" y="1734693"/>
                </a:lnTo>
                <a:lnTo>
                  <a:pt x="5150866" y="2049729"/>
                </a:lnTo>
                <a:lnTo>
                  <a:pt x="5256961" y="315036"/>
                </a:lnTo>
                <a:lnTo>
                  <a:pt x="106095" y="0"/>
                </a:lnTo>
                <a:close/>
              </a:path>
            </a:pathLst>
          </a:custGeom>
          <a:ln w="38100">
            <a:solidFill>
              <a:srgbClr val="00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7183945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60005"/>
                </a:moveTo>
                <a:lnTo>
                  <a:pt x="10692003" y="7560005"/>
                </a:lnTo>
                <a:lnTo>
                  <a:pt x="10692003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02037" y="1735828"/>
            <a:ext cx="1305560" cy="1305560"/>
          </a:xfrm>
          <a:custGeom>
            <a:avLst/>
            <a:gdLst/>
            <a:ahLst/>
            <a:cxnLst/>
            <a:rect l="l" t="t" r="r" b="b"/>
            <a:pathLst>
              <a:path w="1305560" h="1305560">
                <a:moveTo>
                  <a:pt x="652779" y="0"/>
                </a:moveTo>
                <a:lnTo>
                  <a:pt x="604062" y="1790"/>
                </a:lnTo>
                <a:lnTo>
                  <a:pt x="556318" y="7077"/>
                </a:lnTo>
                <a:lnTo>
                  <a:pt x="509671" y="15736"/>
                </a:lnTo>
                <a:lnTo>
                  <a:pt x="464250" y="27638"/>
                </a:lnTo>
                <a:lnTo>
                  <a:pt x="420180" y="42659"/>
                </a:lnTo>
                <a:lnTo>
                  <a:pt x="377586" y="60671"/>
                </a:lnTo>
                <a:lnTo>
                  <a:pt x="336597" y="81550"/>
                </a:lnTo>
                <a:lnTo>
                  <a:pt x="297336" y="105168"/>
                </a:lnTo>
                <a:lnTo>
                  <a:pt x="259932" y="131399"/>
                </a:lnTo>
                <a:lnTo>
                  <a:pt x="224510" y="160117"/>
                </a:lnTo>
                <a:lnTo>
                  <a:pt x="191196" y="191196"/>
                </a:lnTo>
                <a:lnTo>
                  <a:pt x="160117" y="224510"/>
                </a:lnTo>
                <a:lnTo>
                  <a:pt x="131399" y="259932"/>
                </a:lnTo>
                <a:lnTo>
                  <a:pt x="105168" y="297336"/>
                </a:lnTo>
                <a:lnTo>
                  <a:pt x="81550" y="336597"/>
                </a:lnTo>
                <a:lnTo>
                  <a:pt x="60671" y="377586"/>
                </a:lnTo>
                <a:lnTo>
                  <a:pt x="42659" y="420180"/>
                </a:lnTo>
                <a:lnTo>
                  <a:pt x="27638" y="464250"/>
                </a:lnTo>
                <a:lnTo>
                  <a:pt x="15736" y="509671"/>
                </a:lnTo>
                <a:lnTo>
                  <a:pt x="7077" y="556318"/>
                </a:lnTo>
                <a:lnTo>
                  <a:pt x="1790" y="604062"/>
                </a:lnTo>
                <a:lnTo>
                  <a:pt x="0" y="652780"/>
                </a:lnTo>
                <a:lnTo>
                  <a:pt x="1790" y="701498"/>
                </a:lnTo>
                <a:lnTo>
                  <a:pt x="7077" y="749244"/>
                </a:lnTo>
                <a:lnTo>
                  <a:pt x="15736" y="795891"/>
                </a:lnTo>
                <a:lnTo>
                  <a:pt x="27638" y="841314"/>
                </a:lnTo>
                <a:lnTo>
                  <a:pt x="42659" y="885385"/>
                </a:lnTo>
                <a:lnTo>
                  <a:pt x="60671" y="927978"/>
                </a:lnTo>
                <a:lnTo>
                  <a:pt x="81550" y="968968"/>
                </a:lnTo>
                <a:lnTo>
                  <a:pt x="105168" y="1008228"/>
                </a:lnTo>
                <a:lnTo>
                  <a:pt x="131399" y="1045632"/>
                </a:lnTo>
                <a:lnTo>
                  <a:pt x="160117" y="1081054"/>
                </a:lnTo>
                <a:lnTo>
                  <a:pt x="191196" y="1114367"/>
                </a:lnTo>
                <a:lnTo>
                  <a:pt x="224510" y="1145446"/>
                </a:lnTo>
                <a:lnTo>
                  <a:pt x="259932" y="1174164"/>
                </a:lnTo>
                <a:lnTo>
                  <a:pt x="297336" y="1200394"/>
                </a:lnTo>
                <a:lnTo>
                  <a:pt x="336597" y="1224012"/>
                </a:lnTo>
                <a:lnTo>
                  <a:pt x="377586" y="1244890"/>
                </a:lnTo>
                <a:lnTo>
                  <a:pt x="420180" y="1262902"/>
                </a:lnTo>
                <a:lnTo>
                  <a:pt x="464250" y="1277922"/>
                </a:lnTo>
                <a:lnTo>
                  <a:pt x="509671" y="1289824"/>
                </a:lnTo>
                <a:lnTo>
                  <a:pt x="556318" y="1298482"/>
                </a:lnTo>
                <a:lnTo>
                  <a:pt x="604062" y="1303769"/>
                </a:lnTo>
                <a:lnTo>
                  <a:pt x="652779" y="1305560"/>
                </a:lnTo>
                <a:lnTo>
                  <a:pt x="701497" y="1303769"/>
                </a:lnTo>
                <a:lnTo>
                  <a:pt x="749241" y="1298482"/>
                </a:lnTo>
                <a:lnTo>
                  <a:pt x="795888" y="1289824"/>
                </a:lnTo>
                <a:lnTo>
                  <a:pt x="841309" y="1277922"/>
                </a:lnTo>
                <a:lnTo>
                  <a:pt x="885379" y="1262902"/>
                </a:lnTo>
                <a:lnTo>
                  <a:pt x="927973" y="1244890"/>
                </a:lnTo>
                <a:lnTo>
                  <a:pt x="968962" y="1224012"/>
                </a:lnTo>
                <a:lnTo>
                  <a:pt x="1008223" y="1200394"/>
                </a:lnTo>
                <a:lnTo>
                  <a:pt x="1045627" y="1174164"/>
                </a:lnTo>
                <a:lnTo>
                  <a:pt x="1081049" y="1145446"/>
                </a:lnTo>
                <a:lnTo>
                  <a:pt x="1114363" y="1114367"/>
                </a:lnTo>
                <a:lnTo>
                  <a:pt x="1145442" y="1081054"/>
                </a:lnTo>
                <a:lnTo>
                  <a:pt x="1174160" y="1045632"/>
                </a:lnTo>
                <a:lnTo>
                  <a:pt x="1200391" y="1008228"/>
                </a:lnTo>
                <a:lnTo>
                  <a:pt x="1224009" y="968968"/>
                </a:lnTo>
                <a:lnTo>
                  <a:pt x="1244888" y="927978"/>
                </a:lnTo>
                <a:lnTo>
                  <a:pt x="1262900" y="885385"/>
                </a:lnTo>
                <a:lnTo>
                  <a:pt x="1277921" y="841314"/>
                </a:lnTo>
                <a:lnTo>
                  <a:pt x="1289823" y="795891"/>
                </a:lnTo>
                <a:lnTo>
                  <a:pt x="1298482" y="749244"/>
                </a:lnTo>
                <a:lnTo>
                  <a:pt x="1303769" y="701498"/>
                </a:lnTo>
                <a:lnTo>
                  <a:pt x="1305559" y="652780"/>
                </a:lnTo>
                <a:lnTo>
                  <a:pt x="1303769" y="604062"/>
                </a:lnTo>
                <a:lnTo>
                  <a:pt x="1298482" y="556318"/>
                </a:lnTo>
                <a:lnTo>
                  <a:pt x="1289823" y="509671"/>
                </a:lnTo>
                <a:lnTo>
                  <a:pt x="1277921" y="464250"/>
                </a:lnTo>
                <a:lnTo>
                  <a:pt x="1262900" y="420180"/>
                </a:lnTo>
                <a:lnTo>
                  <a:pt x="1244888" y="377586"/>
                </a:lnTo>
                <a:lnTo>
                  <a:pt x="1224009" y="336597"/>
                </a:lnTo>
                <a:lnTo>
                  <a:pt x="1200391" y="297336"/>
                </a:lnTo>
                <a:lnTo>
                  <a:pt x="1174160" y="259932"/>
                </a:lnTo>
                <a:lnTo>
                  <a:pt x="1145442" y="224510"/>
                </a:lnTo>
                <a:lnTo>
                  <a:pt x="1114363" y="191196"/>
                </a:lnTo>
                <a:lnTo>
                  <a:pt x="1081049" y="160117"/>
                </a:lnTo>
                <a:lnTo>
                  <a:pt x="1045627" y="131399"/>
                </a:lnTo>
                <a:lnTo>
                  <a:pt x="1008223" y="105168"/>
                </a:lnTo>
                <a:lnTo>
                  <a:pt x="968962" y="81550"/>
                </a:lnTo>
                <a:lnTo>
                  <a:pt x="927973" y="60671"/>
                </a:lnTo>
                <a:lnTo>
                  <a:pt x="885379" y="42659"/>
                </a:lnTo>
                <a:lnTo>
                  <a:pt x="841309" y="27638"/>
                </a:lnTo>
                <a:lnTo>
                  <a:pt x="795888" y="15736"/>
                </a:lnTo>
                <a:lnTo>
                  <a:pt x="749241" y="7077"/>
                </a:lnTo>
                <a:lnTo>
                  <a:pt x="701497" y="1790"/>
                </a:lnTo>
                <a:lnTo>
                  <a:pt x="652779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99580" y="1897291"/>
            <a:ext cx="910473" cy="8535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46700" y="4551579"/>
            <a:ext cx="43942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260" dirty="0">
                <a:solidFill>
                  <a:srgbClr val="231F20"/>
                </a:solidFill>
                <a:latin typeface="Trebuchet MS"/>
                <a:cs typeface="Trebuchet MS"/>
              </a:rPr>
              <a:t>9</a:t>
            </a:r>
            <a:endParaRPr sz="6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09984" y="1863330"/>
            <a:ext cx="85344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0" spc="-260" dirty="0">
                <a:solidFill>
                  <a:srgbClr val="000000"/>
                </a:solidFill>
                <a:latin typeface="Trebuchet MS"/>
                <a:cs typeface="Trebuchet MS"/>
              </a:rPr>
              <a:t>18</a:t>
            </a:r>
            <a:endParaRPr sz="60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89900" y="3678299"/>
            <a:ext cx="3568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210" dirty="0">
                <a:solidFill>
                  <a:srgbClr val="231F20"/>
                </a:solidFill>
                <a:latin typeface="Trebuchet MS"/>
                <a:cs typeface="Trebuchet MS"/>
              </a:rPr>
              <a:t>2</a:t>
            </a:r>
            <a:endParaRPr sz="48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8732" y="3102687"/>
            <a:ext cx="25920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231F20"/>
                </a:solidFill>
                <a:latin typeface="DIN Light"/>
                <a:cs typeface="DIN Light"/>
              </a:rPr>
              <a:t>Model Villages</a:t>
            </a:r>
            <a:r>
              <a:rPr sz="1800" b="0" spc="-55" dirty="0">
                <a:solidFill>
                  <a:srgbClr val="231F20"/>
                </a:solidFill>
                <a:latin typeface="DIN Light"/>
                <a:cs typeface="DIN Light"/>
              </a:rPr>
              <a:t> </a:t>
            </a:r>
            <a:r>
              <a:rPr sz="1800" b="0" spc="-15" dirty="0">
                <a:solidFill>
                  <a:srgbClr val="231F20"/>
                </a:solidFill>
                <a:latin typeface="DIN Light"/>
                <a:cs typeface="DIN Light"/>
              </a:rPr>
              <a:t>completed</a:t>
            </a:r>
            <a:endParaRPr sz="1800">
              <a:latin typeface="DIN Light"/>
              <a:cs typeface="DIN 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17435" y="3768218"/>
            <a:ext cx="12795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231F20"/>
                </a:solidFill>
                <a:latin typeface="DIN Light"/>
                <a:cs typeface="DIN Light"/>
              </a:rPr>
              <a:t>under  </a:t>
            </a:r>
            <a:r>
              <a:rPr sz="1800" b="0" spc="-35" dirty="0">
                <a:solidFill>
                  <a:srgbClr val="231F20"/>
                </a:solidFill>
                <a:latin typeface="DIN Light"/>
                <a:cs typeface="DIN Light"/>
              </a:rPr>
              <a:t>c</a:t>
            </a:r>
            <a:r>
              <a:rPr sz="1800" b="0" dirty="0">
                <a:solidFill>
                  <a:srgbClr val="231F20"/>
                </a:solidFill>
                <a:latin typeface="DIN Light"/>
                <a:cs typeface="DIN Light"/>
              </a:rPr>
              <a:t>on</a:t>
            </a:r>
            <a:r>
              <a:rPr sz="1800" b="0" spc="-20" dirty="0">
                <a:solidFill>
                  <a:srgbClr val="231F20"/>
                </a:solidFill>
                <a:latin typeface="DIN Light"/>
                <a:cs typeface="DIN Light"/>
              </a:rPr>
              <a:t>s</a:t>
            </a:r>
            <a:r>
              <a:rPr sz="1800" b="0" dirty="0">
                <a:solidFill>
                  <a:srgbClr val="231F20"/>
                </a:solidFill>
                <a:latin typeface="DIN Light"/>
                <a:cs typeface="DIN Light"/>
              </a:rPr>
              <a:t>truction</a:t>
            </a:r>
            <a:endParaRPr sz="1800">
              <a:latin typeface="DIN Light"/>
              <a:cs typeface="DIN 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00096" y="4889366"/>
            <a:ext cx="9664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-35" dirty="0">
                <a:solidFill>
                  <a:srgbClr val="231F20"/>
                </a:solidFill>
                <a:latin typeface="DIN Light"/>
                <a:cs typeface="DIN Light"/>
              </a:rPr>
              <a:t>c</a:t>
            </a:r>
            <a:r>
              <a:rPr sz="1800" b="0" dirty="0">
                <a:solidFill>
                  <a:srgbClr val="231F20"/>
                </a:solidFill>
                <a:latin typeface="DIN Light"/>
                <a:cs typeface="DIN Light"/>
              </a:rPr>
              <a:t>ountries</a:t>
            </a:r>
            <a:endParaRPr sz="1800">
              <a:latin typeface="DIN Light"/>
              <a:cs typeface="DIN 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8732" y="5664470"/>
            <a:ext cx="2378075" cy="109156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4800" b="1" spc="-245" dirty="0">
                <a:solidFill>
                  <a:srgbClr val="231F20"/>
                </a:solidFill>
                <a:latin typeface="Trebuchet MS"/>
                <a:cs typeface="Trebuchet MS"/>
              </a:rPr>
              <a:t>12,000</a:t>
            </a:r>
            <a:endParaRPr sz="4800">
              <a:latin typeface="Trebuchet MS"/>
              <a:cs typeface="Trebuchet MS"/>
            </a:endParaRPr>
          </a:p>
          <a:p>
            <a:pPr marL="711200">
              <a:lnSpc>
                <a:spcPct val="100000"/>
              </a:lnSpc>
              <a:spcBef>
                <a:spcPts val="130"/>
              </a:spcBef>
            </a:pPr>
            <a:r>
              <a:rPr sz="1800" b="0" spc="-10" dirty="0">
                <a:solidFill>
                  <a:srgbClr val="231F20"/>
                </a:solidFill>
                <a:latin typeface="DIN Light"/>
                <a:cs typeface="DIN Light"/>
              </a:rPr>
              <a:t>people</a:t>
            </a:r>
            <a:r>
              <a:rPr sz="1800" b="0" spc="-45" dirty="0">
                <a:solidFill>
                  <a:srgbClr val="231F20"/>
                </a:solidFill>
                <a:latin typeface="DIN Light"/>
                <a:cs typeface="DIN Light"/>
              </a:rPr>
              <a:t> </a:t>
            </a:r>
            <a:r>
              <a:rPr sz="1800" b="0" spc="-5" dirty="0">
                <a:solidFill>
                  <a:srgbClr val="231F20"/>
                </a:solidFill>
                <a:latin typeface="DIN Light"/>
                <a:cs typeface="DIN Light"/>
              </a:rPr>
              <a:t>impacted</a:t>
            </a:r>
            <a:endParaRPr sz="1800">
              <a:latin typeface="DIN Light"/>
              <a:cs typeface="DIN Ligh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432476" y="0"/>
            <a:ext cx="334010" cy="275590"/>
          </a:xfrm>
          <a:custGeom>
            <a:avLst/>
            <a:gdLst/>
            <a:ahLst/>
            <a:cxnLst/>
            <a:rect l="l" t="t" r="r" b="b"/>
            <a:pathLst>
              <a:path w="334009" h="275590">
                <a:moveTo>
                  <a:pt x="242989" y="0"/>
                </a:moveTo>
                <a:lnTo>
                  <a:pt x="334009" y="97166"/>
                </a:lnTo>
                <a:lnTo>
                  <a:pt x="167004" y="275449"/>
                </a:lnTo>
                <a:lnTo>
                  <a:pt x="0" y="97166"/>
                </a:lnTo>
                <a:lnTo>
                  <a:pt x="91020" y="0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432476" y="30655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432476" y="694218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432476" y="1081886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432476" y="146955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432476" y="185722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432476" y="2244888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432476" y="2632556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432476" y="302022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432476" y="340789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432476" y="3795559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432476" y="4183226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432476" y="457089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432476" y="495856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432476" y="5346228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432476" y="5733896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432476" y="612156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432476" y="650923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432476" y="6896899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599481" y="7284566"/>
            <a:ext cx="167005" cy="275590"/>
          </a:xfrm>
          <a:custGeom>
            <a:avLst/>
            <a:gdLst/>
            <a:ahLst/>
            <a:cxnLst/>
            <a:rect l="l" t="t" r="r" b="b"/>
            <a:pathLst>
              <a:path w="167004" h="275590">
                <a:moveTo>
                  <a:pt x="0" y="0"/>
                </a:moveTo>
                <a:lnTo>
                  <a:pt x="167005" y="178282"/>
                </a:lnTo>
                <a:lnTo>
                  <a:pt x="75994" y="275438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432476" y="7284566"/>
            <a:ext cx="167005" cy="275590"/>
          </a:xfrm>
          <a:custGeom>
            <a:avLst/>
            <a:gdLst/>
            <a:ahLst/>
            <a:cxnLst/>
            <a:rect l="l" t="t" r="r" b="b"/>
            <a:pathLst>
              <a:path w="167004" h="275590">
                <a:moveTo>
                  <a:pt x="91010" y="275438"/>
                </a:moveTo>
                <a:lnTo>
                  <a:pt x="0" y="178282"/>
                </a:lnTo>
                <a:lnTo>
                  <a:pt x="167004" y="0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560493" y="0"/>
            <a:ext cx="334010" cy="275590"/>
          </a:xfrm>
          <a:custGeom>
            <a:avLst/>
            <a:gdLst/>
            <a:ahLst/>
            <a:cxnLst/>
            <a:rect l="l" t="t" r="r" b="b"/>
            <a:pathLst>
              <a:path w="334009" h="275590">
                <a:moveTo>
                  <a:pt x="242989" y="0"/>
                </a:moveTo>
                <a:lnTo>
                  <a:pt x="334009" y="97166"/>
                </a:lnTo>
                <a:lnTo>
                  <a:pt x="167004" y="275449"/>
                </a:lnTo>
                <a:lnTo>
                  <a:pt x="0" y="97166"/>
                </a:lnTo>
                <a:lnTo>
                  <a:pt x="91020" y="0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560493" y="30655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560493" y="694218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560493" y="1081886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560493" y="146955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560493" y="185722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560493" y="2244888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560493" y="2632556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560493" y="302022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560493" y="340789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560493" y="3795559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560493" y="4183226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560493" y="457089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560493" y="495856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560493" y="5346228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560493" y="5733896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560493" y="612156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560493" y="6509231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560493" y="6896899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727499" y="7284566"/>
            <a:ext cx="167005" cy="275590"/>
          </a:xfrm>
          <a:custGeom>
            <a:avLst/>
            <a:gdLst/>
            <a:ahLst/>
            <a:cxnLst/>
            <a:rect l="l" t="t" r="r" b="b"/>
            <a:pathLst>
              <a:path w="167004" h="275590">
                <a:moveTo>
                  <a:pt x="0" y="0"/>
                </a:moveTo>
                <a:lnTo>
                  <a:pt x="167005" y="178282"/>
                </a:lnTo>
                <a:lnTo>
                  <a:pt x="75994" y="275438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560493" y="7284566"/>
            <a:ext cx="167005" cy="275590"/>
          </a:xfrm>
          <a:custGeom>
            <a:avLst/>
            <a:gdLst/>
            <a:ahLst/>
            <a:cxnLst/>
            <a:rect l="l" t="t" r="r" b="b"/>
            <a:pathLst>
              <a:path w="167004" h="275590">
                <a:moveTo>
                  <a:pt x="91010" y="275438"/>
                </a:moveTo>
                <a:lnTo>
                  <a:pt x="0" y="178282"/>
                </a:lnTo>
                <a:lnTo>
                  <a:pt x="167004" y="0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0" y="736193"/>
            <a:ext cx="7184390" cy="567055"/>
          </a:xfrm>
          <a:custGeom>
            <a:avLst/>
            <a:gdLst/>
            <a:ahLst/>
            <a:cxnLst/>
            <a:rect l="l" t="t" r="r" b="b"/>
            <a:pathLst>
              <a:path w="7184390" h="567055">
                <a:moveTo>
                  <a:pt x="0" y="566927"/>
                </a:moveTo>
                <a:lnTo>
                  <a:pt x="7183945" y="566927"/>
                </a:lnTo>
                <a:lnTo>
                  <a:pt x="7183945" y="0"/>
                </a:lnTo>
                <a:lnTo>
                  <a:pt x="0" y="0"/>
                </a:lnTo>
                <a:lnTo>
                  <a:pt x="0" y="5669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889340" y="697457"/>
            <a:ext cx="34156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60" dirty="0">
                <a:solidFill>
                  <a:srgbClr val="77DD77"/>
                </a:solidFill>
                <a:latin typeface="Tahoma"/>
                <a:cs typeface="Tahoma"/>
              </a:rPr>
              <a:t>MODEL</a:t>
            </a:r>
            <a:r>
              <a:rPr sz="3600" spc="-340" dirty="0">
                <a:solidFill>
                  <a:srgbClr val="77DD77"/>
                </a:solidFill>
                <a:latin typeface="Tahoma"/>
                <a:cs typeface="Tahoma"/>
              </a:rPr>
              <a:t> </a:t>
            </a:r>
            <a:r>
              <a:rPr sz="3600" spc="40" dirty="0">
                <a:solidFill>
                  <a:srgbClr val="77DD77"/>
                </a:solidFill>
                <a:latin typeface="Tahoma"/>
                <a:cs typeface="Tahoma"/>
              </a:rPr>
              <a:t>VILLAGE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5036210" y="1562585"/>
            <a:ext cx="5198592" cy="5380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60005"/>
                </a:moveTo>
                <a:lnTo>
                  <a:pt x="10692003" y="7560005"/>
                </a:lnTo>
                <a:lnTo>
                  <a:pt x="10692003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FFFFFF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736193"/>
            <a:ext cx="7174865" cy="567055"/>
          </a:xfrm>
          <a:custGeom>
            <a:avLst/>
            <a:gdLst/>
            <a:ahLst/>
            <a:cxnLst/>
            <a:rect l="l" t="t" r="r" b="b"/>
            <a:pathLst>
              <a:path w="7174865" h="567055">
                <a:moveTo>
                  <a:pt x="0" y="566927"/>
                </a:moveTo>
                <a:lnTo>
                  <a:pt x="7174801" y="566927"/>
                </a:lnTo>
                <a:lnTo>
                  <a:pt x="7174801" y="0"/>
                </a:lnTo>
                <a:lnTo>
                  <a:pt x="0" y="0"/>
                </a:lnTo>
                <a:lnTo>
                  <a:pt x="0" y="5669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34984"/>
            <a:ext cx="101600" cy="567055"/>
          </a:xfrm>
          <a:custGeom>
            <a:avLst/>
            <a:gdLst/>
            <a:ahLst/>
            <a:cxnLst/>
            <a:rect l="l" t="t" r="r" b="b"/>
            <a:pathLst>
              <a:path w="101600" h="567055">
                <a:moveTo>
                  <a:pt x="101561" y="0"/>
                </a:moveTo>
                <a:lnTo>
                  <a:pt x="0" y="72440"/>
                </a:lnTo>
                <a:lnTo>
                  <a:pt x="0" y="566940"/>
                </a:lnTo>
                <a:lnTo>
                  <a:pt x="101561" y="566940"/>
                </a:lnTo>
                <a:lnTo>
                  <a:pt x="101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0418" y="770895"/>
            <a:ext cx="59328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spc="50" dirty="0">
                <a:solidFill>
                  <a:srgbClr val="77DD77"/>
                </a:solidFill>
                <a:latin typeface="Tahoma"/>
                <a:cs typeface="Tahoma"/>
              </a:rPr>
              <a:t>MODEL</a:t>
            </a:r>
            <a:r>
              <a:rPr sz="3000" b="0" spc="-240" dirty="0">
                <a:solidFill>
                  <a:srgbClr val="77DD77"/>
                </a:solidFill>
                <a:latin typeface="Tahoma"/>
                <a:cs typeface="Tahoma"/>
              </a:rPr>
              <a:t> </a:t>
            </a:r>
            <a:r>
              <a:rPr sz="3000" b="0" spc="10" dirty="0">
                <a:solidFill>
                  <a:srgbClr val="77DD77"/>
                </a:solidFill>
                <a:latin typeface="Tahoma"/>
                <a:cs typeface="Tahoma"/>
              </a:rPr>
              <a:t>VILLAGE:</a:t>
            </a:r>
            <a:r>
              <a:rPr sz="3000" b="0" spc="-235" dirty="0">
                <a:solidFill>
                  <a:srgbClr val="77DD77"/>
                </a:solidFill>
                <a:latin typeface="Tahoma"/>
                <a:cs typeface="Tahoma"/>
              </a:rPr>
              <a:t> </a:t>
            </a:r>
            <a:r>
              <a:rPr sz="3000" b="0" spc="-5" dirty="0">
                <a:solidFill>
                  <a:srgbClr val="77DD77"/>
                </a:solidFill>
                <a:latin typeface="Tahoma"/>
                <a:cs typeface="Tahoma"/>
              </a:rPr>
              <a:t>IMPACT</a:t>
            </a:r>
            <a:r>
              <a:rPr sz="3000" b="0" spc="-235" dirty="0">
                <a:solidFill>
                  <a:srgbClr val="77DD77"/>
                </a:solidFill>
                <a:latin typeface="Tahoma"/>
                <a:cs typeface="Tahoma"/>
              </a:rPr>
              <a:t> </a:t>
            </a:r>
            <a:r>
              <a:rPr sz="3000" b="0" spc="-45" dirty="0">
                <a:solidFill>
                  <a:srgbClr val="77DD77"/>
                </a:solidFill>
                <a:latin typeface="Tahoma"/>
                <a:cs typeface="Tahoma"/>
              </a:rPr>
              <a:t>SO</a:t>
            </a:r>
            <a:r>
              <a:rPr sz="3000" b="0" spc="-240" dirty="0">
                <a:solidFill>
                  <a:srgbClr val="77DD77"/>
                </a:solidFill>
                <a:latin typeface="Tahoma"/>
                <a:cs typeface="Tahoma"/>
              </a:rPr>
              <a:t> </a:t>
            </a:r>
            <a:r>
              <a:rPr sz="3000" b="0" spc="5" dirty="0">
                <a:solidFill>
                  <a:srgbClr val="77DD77"/>
                </a:solidFill>
                <a:latin typeface="Tahoma"/>
                <a:cs typeface="Tahoma"/>
              </a:rPr>
              <a:t>FAR..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16807" y="1379219"/>
            <a:ext cx="3267478" cy="2924175"/>
          </a:xfrm>
          <a:custGeom>
            <a:avLst/>
            <a:gdLst/>
            <a:ahLst/>
            <a:cxnLst/>
            <a:rect l="l" t="t" r="r" b="b"/>
            <a:pathLst>
              <a:path w="1376045" h="2924175">
                <a:moveTo>
                  <a:pt x="0" y="2923552"/>
                </a:moveTo>
                <a:lnTo>
                  <a:pt x="1375664" y="2923552"/>
                </a:lnTo>
                <a:lnTo>
                  <a:pt x="1375664" y="0"/>
                </a:lnTo>
                <a:lnTo>
                  <a:pt x="0" y="0"/>
                </a:lnTo>
                <a:lnTo>
                  <a:pt x="0" y="29235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18100" y="1379219"/>
            <a:ext cx="1086380" cy="2924175"/>
          </a:xfrm>
          <a:custGeom>
            <a:avLst/>
            <a:gdLst/>
            <a:ahLst/>
            <a:cxnLst/>
            <a:rect l="l" t="t" r="r" b="b"/>
            <a:pathLst>
              <a:path w="1376045" h="2924175">
                <a:moveTo>
                  <a:pt x="0" y="2923552"/>
                </a:moveTo>
                <a:lnTo>
                  <a:pt x="1375664" y="2923552"/>
                </a:lnTo>
                <a:lnTo>
                  <a:pt x="1375664" y="0"/>
                </a:lnTo>
                <a:lnTo>
                  <a:pt x="0" y="0"/>
                </a:lnTo>
                <a:lnTo>
                  <a:pt x="0" y="29235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37300" y="1388630"/>
            <a:ext cx="1376045" cy="2924175"/>
          </a:xfrm>
          <a:custGeom>
            <a:avLst/>
            <a:gdLst/>
            <a:ahLst/>
            <a:cxnLst/>
            <a:rect l="l" t="t" r="r" b="b"/>
            <a:pathLst>
              <a:path w="1376045" h="2924175">
                <a:moveTo>
                  <a:pt x="0" y="2923552"/>
                </a:moveTo>
                <a:lnTo>
                  <a:pt x="1375664" y="2923552"/>
                </a:lnTo>
                <a:lnTo>
                  <a:pt x="1375664" y="0"/>
                </a:lnTo>
                <a:lnTo>
                  <a:pt x="0" y="0"/>
                </a:lnTo>
                <a:lnTo>
                  <a:pt x="0" y="29235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78151" y="4377791"/>
            <a:ext cx="1655445" cy="2722245"/>
          </a:xfrm>
          <a:custGeom>
            <a:avLst/>
            <a:gdLst/>
            <a:ahLst/>
            <a:cxnLst/>
            <a:rect l="l" t="t" r="r" b="b"/>
            <a:pathLst>
              <a:path w="1655445" h="2722245">
                <a:moveTo>
                  <a:pt x="0" y="2721660"/>
                </a:moveTo>
                <a:lnTo>
                  <a:pt x="1655216" y="2721660"/>
                </a:lnTo>
                <a:lnTo>
                  <a:pt x="1655216" y="0"/>
                </a:lnTo>
                <a:lnTo>
                  <a:pt x="0" y="0"/>
                </a:lnTo>
                <a:lnTo>
                  <a:pt x="0" y="27216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77005" y="4378858"/>
            <a:ext cx="2833370" cy="2722245"/>
          </a:xfrm>
          <a:custGeom>
            <a:avLst/>
            <a:gdLst/>
            <a:ahLst/>
            <a:cxnLst/>
            <a:rect l="l" t="t" r="r" b="b"/>
            <a:pathLst>
              <a:path w="2833370" h="2722245">
                <a:moveTo>
                  <a:pt x="0" y="2721660"/>
                </a:moveTo>
                <a:lnTo>
                  <a:pt x="2832950" y="2721660"/>
                </a:lnTo>
                <a:lnTo>
                  <a:pt x="2832950" y="0"/>
                </a:lnTo>
                <a:lnTo>
                  <a:pt x="0" y="0"/>
                </a:lnTo>
                <a:lnTo>
                  <a:pt x="0" y="27216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7200" y="4381144"/>
            <a:ext cx="1376045" cy="2722245"/>
          </a:xfrm>
          <a:custGeom>
            <a:avLst/>
            <a:gdLst/>
            <a:ahLst/>
            <a:cxnLst/>
            <a:rect l="l" t="t" r="r" b="b"/>
            <a:pathLst>
              <a:path w="1376045" h="2722245">
                <a:moveTo>
                  <a:pt x="0" y="2721660"/>
                </a:moveTo>
                <a:lnTo>
                  <a:pt x="1375664" y="2721660"/>
                </a:lnTo>
                <a:lnTo>
                  <a:pt x="1375664" y="0"/>
                </a:lnTo>
                <a:lnTo>
                  <a:pt x="0" y="0"/>
                </a:lnTo>
                <a:lnTo>
                  <a:pt x="0" y="27216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3118" y="1374875"/>
            <a:ext cx="1151207" cy="2924175"/>
          </a:xfrm>
          <a:custGeom>
            <a:avLst/>
            <a:gdLst/>
            <a:ahLst/>
            <a:cxnLst/>
            <a:rect l="l" t="t" r="r" b="b"/>
            <a:pathLst>
              <a:path w="1800860" h="2924175">
                <a:moveTo>
                  <a:pt x="0" y="2923552"/>
                </a:moveTo>
                <a:lnTo>
                  <a:pt x="1800453" y="2923552"/>
                </a:lnTo>
                <a:lnTo>
                  <a:pt x="1800453" y="0"/>
                </a:lnTo>
                <a:lnTo>
                  <a:pt x="0" y="0"/>
                </a:lnTo>
                <a:lnTo>
                  <a:pt x="0" y="29235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64027" y="4685703"/>
            <a:ext cx="106476" cy="4235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25089" y="4717948"/>
            <a:ext cx="366153" cy="175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962821" y="4968671"/>
            <a:ext cx="28422" cy="1405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12834" y="4887455"/>
            <a:ext cx="231609" cy="2217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743774" y="5195049"/>
            <a:ext cx="219719" cy="863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627312" y="4887455"/>
            <a:ext cx="336181" cy="2321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504643" y="5108526"/>
            <a:ext cx="49898" cy="110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07183" y="5195049"/>
            <a:ext cx="437261" cy="13501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962821" y="5108526"/>
            <a:ext cx="155994" cy="1563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882074" y="4670031"/>
            <a:ext cx="181952" cy="26081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303665" y="5006390"/>
            <a:ext cx="507238" cy="18865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810243" y="4930178"/>
            <a:ext cx="253784" cy="2648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064027" y="4685703"/>
            <a:ext cx="106476" cy="42350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625089" y="4717948"/>
            <a:ext cx="366153" cy="175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962821" y="4968671"/>
            <a:ext cx="28422" cy="1405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512834" y="4887455"/>
            <a:ext cx="231609" cy="22174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743774" y="5195049"/>
            <a:ext cx="219719" cy="8630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627312" y="4887455"/>
            <a:ext cx="336181" cy="2321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504643" y="5108526"/>
            <a:ext cx="49898" cy="110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307183" y="5195049"/>
            <a:ext cx="437261" cy="13501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962821" y="5108526"/>
            <a:ext cx="155994" cy="15639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882074" y="4670031"/>
            <a:ext cx="181952" cy="26081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303665" y="5006390"/>
            <a:ext cx="507238" cy="18865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810243" y="4930178"/>
            <a:ext cx="253784" cy="2648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2373392" y="4391893"/>
            <a:ext cx="79756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5" dirty="0">
                <a:latin typeface="Tahoma"/>
                <a:cs typeface="Tahoma"/>
              </a:rPr>
              <a:t>NIGER</a:t>
            </a:r>
            <a:r>
              <a:rPr sz="1050" spc="-145" dirty="0">
                <a:latin typeface="Tahoma"/>
                <a:cs typeface="Tahoma"/>
              </a:rPr>
              <a:t> </a:t>
            </a:r>
            <a:r>
              <a:rPr sz="1050" b="0" dirty="0">
                <a:latin typeface="DIN Light"/>
                <a:cs typeface="DIN Light"/>
              </a:rPr>
              <a:t>(1265)</a:t>
            </a:r>
            <a:endParaRPr sz="1050">
              <a:latin typeface="DIN Light"/>
              <a:cs typeface="DIN Light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058062" y="5993104"/>
            <a:ext cx="1060930" cy="45928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171979" y="6452387"/>
            <a:ext cx="1062990" cy="45930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127995" y="5995174"/>
            <a:ext cx="213133" cy="45869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234969" y="6447967"/>
            <a:ext cx="136499" cy="45869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403704" y="5533523"/>
            <a:ext cx="345440" cy="345440"/>
          </a:xfrm>
          <a:custGeom>
            <a:avLst/>
            <a:gdLst/>
            <a:ahLst/>
            <a:cxnLst/>
            <a:rect l="l" t="t" r="r" b="b"/>
            <a:pathLst>
              <a:path w="345439" h="345439">
                <a:moveTo>
                  <a:pt x="172580" y="0"/>
                </a:moveTo>
                <a:lnTo>
                  <a:pt x="126701" y="6164"/>
                </a:lnTo>
                <a:lnTo>
                  <a:pt x="85475" y="23562"/>
                </a:lnTo>
                <a:lnTo>
                  <a:pt x="50547" y="50547"/>
                </a:lnTo>
                <a:lnTo>
                  <a:pt x="23562" y="85475"/>
                </a:lnTo>
                <a:lnTo>
                  <a:pt x="6164" y="126701"/>
                </a:lnTo>
                <a:lnTo>
                  <a:pt x="0" y="172580"/>
                </a:lnTo>
                <a:lnTo>
                  <a:pt x="6164" y="218458"/>
                </a:lnTo>
                <a:lnTo>
                  <a:pt x="23562" y="259684"/>
                </a:lnTo>
                <a:lnTo>
                  <a:pt x="50547" y="294613"/>
                </a:lnTo>
                <a:lnTo>
                  <a:pt x="85475" y="321598"/>
                </a:lnTo>
                <a:lnTo>
                  <a:pt x="126701" y="338995"/>
                </a:lnTo>
                <a:lnTo>
                  <a:pt x="172580" y="345160"/>
                </a:lnTo>
                <a:lnTo>
                  <a:pt x="218458" y="338995"/>
                </a:lnTo>
                <a:lnTo>
                  <a:pt x="259684" y="321598"/>
                </a:lnTo>
                <a:lnTo>
                  <a:pt x="294613" y="294613"/>
                </a:lnTo>
                <a:lnTo>
                  <a:pt x="321598" y="259684"/>
                </a:lnTo>
                <a:lnTo>
                  <a:pt x="338995" y="218458"/>
                </a:lnTo>
                <a:lnTo>
                  <a:pt x="345160" y="172580"/>
                </a:lnTo>
                <a:lnTo>
                  <a:pt x="338995" y="126701"/>
                </a:lnTo>
                <a:lnTo>
                  <a:pt x="321598" y="85475"/>
                </a:lnTo>
                <a:lnTo>
                  <a:pt x="294613" y="50547"/>
                </a:lnTo>
                <a:lnTo>
                  <a:pt x="259684" y="23562"/>
                </a:lnTo>
                <a:lnTo>
                  <a:pt x="218458" y="6164"/>
                </a:lnTo>
                <a:lnTo>
                  <a:pt x="172580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455931" y="5576214"/>
            <a:ext cx="240707" cy="22566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776571" y="5533523"/>
            <a:ext cx="345440" cy="345440"/>
          </a:xfrm>
          <a:custGeom>
            <a:avLst/>
            <a:gdLst/>
            <a:ahLst/>
            <a:cxnLst/>
            <a:rect l="l" t="t" r="r" b="b"/>
            <a:pathLst>
              <a:path w="345439" h="345439">
                <a:moveTo>
                  <a:pt x="172580" y="0"/>
                </a:moveTo>
                <a:lnTo>
                  <a:pt x="126701" y="6164"/>
                </a:lnTo>
                <a:lnTo>
                  <a:pt x="85475" y="23562"/>
                </a:lnTo>
                <a:lnTo>
                  <a:pt x="50547" y="50547"/>
                </a:lnTo>
                <a:lnTo>
                  <a:pt x="23562" y="85475"/>
                </a:lnTo>
                <a:lnTo>
                  <a:pt x="6164" y="126701"/>
                </a:lnTo>
                <a:lnTo>
                  <a:pt x="0" y="172580"/>
                </a:lnTo>
                <a:lnTo>
                  <a:pt x="6164" y="218458"/>
                </a:lnTo>
                <a:lnTo>
                  <a:pt x="23562" y="259684"/>
                </a:lnTo>
                <a:lnTo>
                  <a:pt x="50547" y="294613"/>
                </a:lnTo>
                <a:lnTo>
                  <a:pt x="85475" y="321598"/>
                </a:lnTo>
                <a:lnTo>
                  <a:pt x="126701" y="338995"/>
                </a:lnTo>
                <a:lnTo>
                  <a:pt x="172580" y="345160"/>
                </a:lnTo>
                <a:lnTo>
                  <a:pt x="218458" y="338995"/>
                </a:lnTo>
                <a:lnTo>
                  <a:pt x="259684" y="321598"/>
                </a:lnTo>
                <a:lnTo>
                  <a:pt x="294613" y="294613"/>
                </a:lnTo>
                <a:lnTo>
                  <a:pt x="321598" y="259684"/>
                </a:lnTo>
                <a:lnTo>
                  <a:pt x="338995" y="218458"/>
                </a:lnTo>
                <a:lnTo>
                  <a:pt x="345160" y="172580"/>
                </a:lnTo>
                <a:lnTo>
                  <a:pt x="338995" y="126701"/>
                </a:lnTo>
                <a:lnTo>
                  <a:pt x="321598" y="85475"/>
                </a:lnTo>
                <a:lnTo>
                  <a:pt x="294613" y="50547"/>
                </a:lnTo>
                <a:lnTo>
                  <a:pt x="259684" y="23562"/>
                </a:lnTo>
                <a:lnTo>
                  <a:pt x="218458" y="6164"/>
                </a:lnTo>
                <a:lnTo>
                  <a:pt x="172580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828798" y="5576214"/>
            <a:ext cx="240707" cy="22566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934432" y="4671250"/>
            <a:ext cx="615339" cy="26002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548845" y="4803381"/>
            <a:ext cx="245414" cy="44957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791976" y="4930356"/>
            <a:ext cx="757795" cy="26545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761738" y="5194878"/>
            <a:ext cx="788033" cy="26499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934432" y="4671250"/>
            <a:ext cx="615339" cy="26002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548845" y="4803381"/>
            <a:ext cx="245414" cy="44957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791976" y="4930356"/>
            <a:ext cx="757795" cy="26545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761738" y="5194878"/>
            <a:ext cx="788033" cy="26499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4624139" y="4391893"/>
            <a:ext cx="133223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25" dirty="0">
                <a:latin typeface="Tahoma"/>
                <a:cs typeface="Tahoma"/>
              </a:rPr>
              <a:t>BURKINA </a:t>
            </a:r>
            <a:r>
              <a:rPr sz="1050" spc="-5" dirty="0">
                <a:latin typeface="Tahoma"/>
                <a:cs typeface="Tahoma"/>
              </a:rPr>
              <a:t>FASO</a:t>
            </a:r>
            <a:r>
              <a:rPr sz="1050" spc="-210" dirty="0">
                <a:latin typeface="Tahoma"/>
                <a:cs typeface="Tahoma"/>
              </a:rPr>
              <a:t> </a:t>
            </a:r>
            <a:r>
              <a:rPr sz="1050" b="0" dirty="0">
                <a:latin typeface="DIN Light"/>
                <a:cs typeface="DIN Light"/>
              </a:rPr>
              <a:t>(1830)</a:t>
            </a:r>
            <a:endParaRPr sz="1050">
              <a:latin typeface="DIN Light"/>
              <a:cs typeface="DIN Light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018664" y="5995492"/>
            <a:ext cx="1060928" cy="45929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079597" y="6000343"/>
            <a:ext cx="1067958" cy="45930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149445" y="5994933"/>
            <a:ext cx="427109" cy="45868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580067" y="6454660"/>
            <a:ext cx="424735" cy="45868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006594" y="6454775"/>
            <a:ext cx="860323" cy="46195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864829" y="6454775"/>
            <a:ext cx="102837" cy="45869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754327" y="5543594"/>
            <a:ext cx="345440" cy="345440"/>
          </a:xfrm>
          <a:custGeom>
            <a:avLst/>
            <a:gdLst/>
            <a:ahLst/>
            <a:cxnLst/>
            <a:rect l="l" t="t" r="r" b="b"/>
            <a:pathLst>
              <a:path w="345439" h="345439">
                <a:moveTo>
                  <a:pt x="172580" y="0"/>
                </a:moveTo>
                <a:lnTo>
                  <a:pt x="126701" y="6164"/>
                </a:lnTo>
                <a:lnTo>
                  <a:pt x="85475" y="23562"/>
                </a:lnTo>
                <a:lnTo>
                  <a:pt x="50547" y="50547"/>
                </a:lnTo>
                <a:lnTo>
                  <a:pt x="23562" y="85475"/>
                </a:lnTo>
                <a:lnTo>
                  <a:pt x="6164" y="126701"/>
                </a:lnTo>
                <a:lnTo>
                  <a:pt x="0" y="172580"/>
                </a:lnTo>
                <a:lnTo>
                  <a:pt x="6164" y="218458"/>
                </a:lnTo>
                <a:lnTo>
                  <a:pt x="23562" y="259684"/>
                </a:lnTo>
                <a:lnTo>
                  <a:pt x="50547" y="294613"/>
                </a:lnTo>
                <a:lnTo>
                  <a:pt x="85475" y="321598"/>
                </a:lnTo>
                <a:lnTo>
                  <a:pt x="126701" y="338995"/>
                </a:lnTo>
                <a:lnTo>
                  <a:pt x="172580" y="345160"/>
                </a:lnTo>
                <a:lnTo>
                  <a:pt x="218458" y="338995"/>
                </a:lnTo>
                <a:lnTo>
                  <a:pt x="259684" y="321598"/>
                </a:lnTo>
                <a:lnTo>
                  <a:pt x="294613" y="294613"/>
                </a:lnTo>
                <a:lnTo>
                  <a:pt x="321598" y="259684"/>
                </a:lnTo>
                <a:lnTo>
                  <a:pt x="338995" y="218458"/>
                </a:lnTo>
                <a:lnTo>
                  <a:pt x="345160" y="172580"/>
                </a:lnTo>
                <a:lnTo>
                  <a:pt x="338995" y="126701"/>
                </a:lnTo>
                <a:lnTo>
                  <a:pt x="321598" y="85475"/>
                </a:lnTo>
                <a:lnTo>
                  <a:pt x="294613" y="50547"/>
                </a:lnTo>
                <a:lnTo>
                  <a:pt x="259684" y="23562"/>
                </a:lnTo>
                <a:lnTo>
                  <a:pt x="218458" y="6164"/>
                </a:lnTo>
                <a:lnTo>
                  <a:pt x="172580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806554" y="5586284"/>
            <a:ext cx="240707" cy="22566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152091" y="5543594"/>
            <a:ext cx="345440" cy="345440"/>
          </a:xfrm>
          <a:custGeom>
            <a:avLst/>
            <a:gdLst/>
            <a:ahLst/>
            <a:cxnLst/>
            <a:rect l="l" t="t" r="r" b="b"/>
            <a:pathLst>
              <a:path w="345439" h="345439">
                <a:moveTo>
                  <a:pt x="172580" y="0"/>
                </a:moveTo>
                <a:lnTo>
                  <a:pt x="126701" y="6164"/>
                </a:lnTo>
                <a:lnTo>
                  <a:pt x="85475" y="23562"/>
                </a:lnTo>
                <a:lnTo>
                  <a:pt x="50547" y="50547"/>
                </a:lnTo>
                <a:lnTo>
                  <a:pt x="23562" y="85475"/>
                </a:lnTo>
                <a:lnTo>
                  <a:pt x="6164" y="126701"/>
                </a:lnTo>
                <a:lnTo>
                  <a:pt x="0" y="172580"/>
                </a:lnTo>
                <a:lnTo>
                  <a:pt x="6164" y="218458"/>
                </a:lnTo>
                <a:lnTo>
                  <a:pt x="23562" y="259684"/>
                </a:lnTo>
                <a:lnTo>
                  <a:pt x="50547" y="294613"/>
                </a:lnTo>
                <a:lnTo>
                  <a:pt x="85475" y="321598"/>
                </a:lnTo>
                <a:lnTo>
                  <a:pt x="126701" y="338995"/>
                </a:lnTo>
                <a:lnTo>
                  <a:pt x="172580" y="345160"/>
                </a:lnTo>
                <a:lnTo>
                  <a:pt x="218458" y="338995"/>
                </a:lnTo>
                <a:lnTo>
                  <a:pt x="259684" y="321598"/>
                </a:lnTo>
                <a:lnTo>
                  <a:pt x="294613" y="294613"/>
                </a:lnTo>
                <a:lnTo>
                  <a:pt x="321598" y="259684"/>
                </a:lnTo>
                <a:lnTo>
                  <a:pt x="338995" y="218458"/>
                </a:lnTo>
                <a:lnTo>
                  <a:pt x="345160" y="172580"/>
                </a:lnTo>
                <a:lnTo>
                  <a:pt x="338995" y="126701"/>
                </a:lnTo>
                <a:lnTo>
                  <a:pt x="321598" y="85475"/>
                </a:lnTo>
                <a:lnTo>
                  <a:pt x="294613" y="50547"/>
                </a:lnTo>
                <a:lnTo>
                  <a:pt x="259684" y="23562"/>
                </a:lnTo>
                <a:lnTo>
                  <a:pt x="218458" y="6164"/>
                </a:lnTo>
                <a:lnTo>
                  <a:pt x="172580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204318" y="5586284"/>
            <a:ext cx="240707" cy="22566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569093" y="5543594"/>
            <a:ext cx="345440" cy="345440"/>
          </a:xfrm>
          <a:custGeom>
            <a:avLst/>
            <a:gdLst/>
            <a:ahLst/>
            <a:cxnLst/>
            <a:rect l="l" t="t" r="r" b="b"/>
            <a:pathLst>
              <a:path w="345439" h="345439">
                <a:moveTo>
                  <a:pt x="172580" y="0"/>
                </a:moveTo>
                <a:lnTo>
                  <a:pt x="126701" y="6164"/>
                </a:lnTo>
                <a:lnTo>
                  <a:pt x="85475" y="23562"/>
                </a:lnTo>
                <a:lnTo>
                  <a:pt x="50547" y="50547"/>
                </a:lnTo>
                <a:lnTo>
                  <a:pt x="23562" y="85475"/>
                </a:lnTo>
                <a:lnTo>
                  <a:pt x="6164" y="126701"/>
                </a:lnTo>
                <a:lnTo>
                  <a:pt x="0" y="172580"/>
                </a:lnTo>
                <a:lnTo>
                  <a:pt x="6164" y="218458"/>
                </a:lnTo>
                <a:lnTo>
                  <a:pt x="23562" y="259684"/>
                </a:lnTo>
                <a:lnTo>
                  <a:pt x="50547" y="294613"/>
                </a:lnTo>
                <a:lnTo>
                  <a:pt x="85475" y="321598"/>
                </a:lnTo>
                <a:lnTo>
                  <a:pt x="126701" y="338995"/>
                </a:lnTo>
                <a:lnTo>
                  <a:pt x="172580" y="345160"/>
                </a:lnTo>
                <a:lnTo>
                  <a:pt x="218458" y="338995"/>
                </a:lnTo>
                <a:lnTo>
                  <a:pt x="259684" y="321598"/>
                </a:lnTo>
                <a:lnTo>
                  <a:pt x="294613" y="294613"/>
                </a:lnTo>
                <a:lnTo>
                  <a:pt x="321598" y="259684"/>
                </a:lnTo>
                <a:lnTo>
                  <a:pt x="338995" y="218458"/>
                </a:lnTo>
                <a:lnTo>
                  <a:pt x="345160" y="172580"/>
                </a:lnTo>
                <a:lnTo>
                  <a:pt x="338995" y="126701"/>
                </a:lnTo>
                <a:lnTo>
                  <a:pt x="321598" y="85475"/>
                </a:lnTo>
                <a:lnTo>
                  <a:pt x="294613" y="50547"/>
                </a:lnTo>
                <a:lnTo>
                  <a:pt x="259684" y="23562"/>
                </a:lnTo>
                <a:lnTo>
                  <a:pt x="218458" y="6164"/>
                </a:lnTo>
                <a:lnTo>
                  <a:pt x="172580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621320" y="5586284"/>
            <a:ext cx="240707" cy="22566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953592" y="4387862"/>
            <a:ext cx="3281679" cy="2713355"/>
          </a:xfrm>
          <a:custGeom>
            <a:avLst/>
            <a:gdLst/>
            <a:ahLst/>
            <a:cxnLst/>
            <a:rect l="l" t="t" r="r" b="b"/>
            <a:pathLst>
              <a:path w="3281679" h="2713354">
                <a:moveTo>
                  <a:pt x="0" y="2712910"/>
                </a:moveTo>
                <a:lnTo>
                  <a:pt x="3281197" y="2712910"/>
                </a:lnTo>
                <a:lnTo>
                  <a:pt x="3281197" y="0"/>
                </a:lnTo>
                <a:lnTo>
                  <a:pt x="0" y="0"/>
                </a:lnTo>
                <a:lnTo>
                  <a:pt x="0" y="27129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227123" y="4684344"/>
            <a:ext cx="367495" cy="35927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593785" y="4725657"/>
            <a:ext cx="289458" cy="317957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237080" y="5042776"/>
            <a:ext cx="357539" cy="348919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593785" y="5042776"/>
            <a:ext cx="369188" cy="35865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804084" y="5240909"/>
            <a:ext cx="153288" cy="148717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8067149" y="4395245"/>
            <a:ext cx="1029969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latin typeface="Tahoma"/>
                <a:cs typeface="Tahoma"/>
              </a:rPr>
              <a:t>TANZANIA</a:t>
            </a:r>
            <a:r>
              <a:rPr sz="1050" spc="-140" dirty="0">
                <a:latin typeface="Tahoma"/>
                <a:cs typeface="Tahoma"/>
              </a:rPr>
              <a:t> </a:t>
            </a:r>
            <a:r>
              <a:rPr sz="1050" b="0" dirty="0">
                <a:latin typeface="DIN Light"/>
                <a:cs typeface="DIN Light"/>
              </a:rPr>
              <a:t>(3000)</a:t>
            </a:r>
            <a:endParaRPr sz="1050">
              <a:latin typeface="DIN Light"/>
              <a:cs typeface="DIN Light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7018667" y="6003175"/>
            <a:ext cx="3155861" cy="460057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011809" y="6462458"/>
            <a:ext cx="1062989" cy="45930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079600" y="6470091"/>
            <a:ext cx="1060932" cy="45929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9113597" y="6462458"/>
            <a:ext cx="1062988" cy="45930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475819" y="5543594"/>
            <a:ext cx="345440" cy="345440"/>
          </a:xfrm>
          <a:custGeom>
            <a:avLst/>
            <a:gdLst/>
            <a:ahLst/>
            <a:cxnLst/>
            <a:rect l="l" t="t" r="r" b="b"/>
            <a:pathLst>
              <a:path w="345440" h="345439">
                <a:moveTo>
                  <a:pt x="172580" y="0"/>
                </a:moveTo>
                <a:lnTo>
                  <a:pt x="126701" y="6164"/>
                </a:lnTo>
                <a:lnTo>
                  <a:pt x="85475" y="23562"/>
                </a:lnTo>
                <a:lnTo>
                  <a:pt x="50547" y="50547"/>
                </a:lnTo>
                <a:lnTo>
                  <a:pt x="23562" y="85475"/>
                </a:lnTo>
                <a:lnTo>
                  <a:pt x="6164" y="126701"/>
                </a:lnTo>
                <a:lnTo>
                  <a:pt x="0" y="172580"/>
                </a:lnTo>
                <a:lnTo>
                  <a:pt x="6164" y="218458"/>
                </a:lnTo>
                <a:lnTo>
                  <a:pt x="23562" y="259684"/>
                </a:lnTo>
                <a:lnTo>
                  <a:pt x="50547" y="294613"/>
                </a:lnTo>
                <a:lnTo>
                  <a:pt x="85475" y="321598"/>
                </a:lnTo>
                <a:lnTo>
                  <a:pt x="126701" y="338995"/>
                </a:lnTo>
                <a:lnTo>
                  <a:pt x="172580" y="345160"/>
                </a:lnTo>
                <a:lnTo>
                  <a:pt x="218458" y="338995"/>
                </a:lnTo>
                <a:lnTo>
                  <a:pt x="259684" y="321598"/>
                </a:lnTo>
                <a:lnTo>
                  <a:pt x="294613" y="294613"/>
                </a:lnTo>
                <a:lnTo>
                  <a:pt x="321598" y="259684"/>
                </a:lnTo>
                <a:lnTo>
                  <a:pt x="338995" y="218458"/>
                </a:lnTo>
                <a:lnTo>
                  <a:pt x="345160" y="172580"/>
                </a:lnTo>
                <a:lnTo>
                  <a:pt x="338995" y="126701"/>
                </a:lnTo>
                <a:lnTo>
                  <a:pt x="321598" y="85475"/>
                </a:lnTo>
                <a:lnTo>
                  <a:pt x="294613" y="50547"/>
                </a:lnTo>
                <a:lnTo>
                  <a:pt x="259684" y="23562"/>
                </a:lnTo>
                <a:lnTo>
                  <a:pt x="218458" y="6164"/>
                </a:lnTo>
                <a:lnTo>
                  <a:pt x="172580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528044" y="5586285"/>
            <a:ext cx="240707" cy="22566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650480" y="2162695"/>
            <a:ext cx="350966" cy="576694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877816" y="1804339"/>
            <a:ext cx="500743" cy="45753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915988" y="1975827"/>
            <a:ext cx="209867" cy="14472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102955" y="1778106"/>
            <a:ext cx="453756" cy="613282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555581" y="2015622"/>
            <a:ext cx="235318" cy="429996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755900" y="2390250"/>
            <a:ext cx="800811" cy="307019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404620" y="1750542"/>
            <a:ext cx="347580" cy="497011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945964" y="1942795"/>
            <a:ext cx="124701" cy="655878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351541" y="2246363"/>
            <a:ext cx="400659" cy="49580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752200" y="1726145"/>
            <a:ext cx="193763" cy="947889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272248" y="3269272"/>
            <a:ext cx="754373" cy="459293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6538217" y="3278682"/>
            <a:ext cx="973832" cy="459295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115945" y="2849906"/>
            <a:ext cx="345440" cy="345440"/>
          </a:xfrm>
          <a:custGeom>
            <a:avLst/>
            <a:gdLst/>
            <a:ahLst/>
            <a:cxnLst/>
            <a:rect l="l" t="t" r="r" b="b"/>
            <a:pathLst>
              <a:path w="345439" h="345439">
                <a:moveTo>
                  <a:pt x="172580" y="0"/>
                </a:moveTo>
                <a:lnTo>
                  <a:pt x="126701" y="6164"/>
                </a:lnTo>
                <a:lnTo>
                  <a:pt x="85475" y="23562"/>
                </a:lnTo>
                <a:lnTo>
                  <a:pt x="50547" y="50547"/>
                </a:lnTo>
                <a:lnTo>
                  <a:pt x="23562" y="85475"/>
                </a:lnTo>
                <a:lnTo>
                  <a:pt x="6164" y="126701"/>
                </a:lnTo>
                <a:lnTo>
                  <a:pt x="0" y="172580"/>
                </a:lnTo>
                <a:lnTo>
                  <a:pt x="6164" y="218458"/>
                </a:lnTo>
                <a:lnTo>
                  <a:pt x="23562" y="259684"/>
                </a:lnTo>
                <a:lnTo>
                  <a:pt x="50547" y="294613"/>
                </a:lnTo>
                <a:lnTo>
                  <a:pt x="85475" y="321598"/>
                </a:lnTo>
                <a:lnTo>
                  <a:pt x="126701" y="338995"/>
                </a:lnTo>
                <a:lnTo>
                  <a:pt x="172580" y="345160"/>
                </a:lnTo>
                <a:lnTo>
                  <a:pt x="218458" y="338995"/>
                </a:lnTo>
                <a:lnTo>
                  <a:pt x="259684" y="321598"/>
                </a:lnTo>
                <a:lnTo>
                  <a:pt x="294613" y="294613"/>
                </a:lnTo>
                <a:lnTo>
                  <a:pt x="321598" y="259684"/>
                </a:lnTo>
                <a:lnTo>
                  <a:pt x="338995" y="218458"/>
                </a:lnTo>
                <a:lnTo>
                  <a:pt x="345160" y="172580"/>
                </a:lnTo>
                <a:lnTo>
                  <a:pt x="338995" y="126701"/>
                </a:lnTo>
                <a:lnTo>
                  <a:pt x="321598" y="85475"/>
                </a:lnTo>
                <a:lnTo>
                  <a:pt x="294613" y="50547"/>
                </a:lnTo>
                <a:lnTo>
                  <a:pt x="259684" y="23562"/>
                </a:lnTo>
                <a:lnTo>
                  <a:pt x="218458" y="6164"/>
                </a:lnTo>
                <a:lnTo>
                  <a:pt x="172580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168171" y="2892598"/>
            <a:ext cx="240707" cy="22566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755900" y="2840220"/>
            <a:ext cx="345440" cy="345440"/>
          </a:xfrm>
          <a:custGeom>
            <a:avLst/>
            <a:gdLst/>
            <a:ahLst/>
            <a:cxnLst/>
            <a:rect l="l" t="t" r="r" b="b"/>
            <a:pathLst>
              <a:path w="345439" h="345439">
                <a:moveTo>
                  <a:pt x="172580" y="0"/>
                </a:moveTo>
                <a:lnTo>
                  <a:pt x="126701" y="6164"/>
                </a:lnTo>
                <a:lnTo>
                  <a:pt x="85475" y="23562"/>
                </a:lnTo>
                <a:lnTo>
                  <a:pt x="50547" y="50547"/>
                </a:lnTo>
                <a:lnTo>
                  <a:pt x="23562" y="85475"/>
                </a:lnTo>
                <a:lnTo>
                  <a:pt x="6164" y="126701"/>
                </a:lnTo>
                <a:lnTo>
                  <a:pt x="0" y="172580"/>
                </a:lnTo>
                <a:lnTo>
                  <a:pt x="6164" y="218458"/>
                </a:lnTo>
                <a:lnTo>
                  <a:pt x="23562" y="259684"/>
                </a:lnTo>
                <a:lnTo>
                  <a:pt x="50547" y="294613"/>
                </a:lnTo>
                <a:lnTo>
                  <a:pt x="85475" y="321598"/>
                </a:lnTo>
                <a:lnTo>
                  <a:pt x="126701" y="338995"/>
                </a:lnTo>
                <a:lnTo>
                  <a:pt x="172580" y="345160"/>
                </a:lnTo>
                <a:lnTo>
                  <a:pt x="218458" y="338995"/>
                </a:lnTo>
                <a:lnTo>
                  <a:pt x="259684" y="321598"/>
                </a:lnTo>
                <a:lnTo>
                  <a:pt x="294613" y="294613"/>
                </a:lnTo>
                <a:lnTo>
                  <a:pt x="321598" y="259684"/>
                </a:lnTo>
                <a:lnTo>
                  <a:pt x="338995" y="218458"/>
                </a:lnTo>
                <a:lnTo>
                  <a:pt x="345160" y="172580"/>
                </a:lnTo>
                <a:lnTo>
                  <a:pt x="338995" y="126701"/>
                </a:lnTo>
                <a:lnTo>
                  <a:pt x="321598" y="85475"/>
                </a:lnTo>
                <a:lnTo>
                  <a:pt x="294613" y="50547"/>
                </a:lnTo>
                <a:lnTo>
                  <a:pt x="259684" y="23562"/>
                </a:lnTo>
                <a:lnTo>
                  <a:pt x="218458" y="6164"/>
                </a:lnTo>
                <a:lnTo>
                  <a:pt x="172580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808126" y="2882912"/>
            <a:ext cx="240707" cy="22566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470085" y="2840742"/>
            <a:ext cx="345440" cy="345440"/>
          </a:xfrm>
          <a:custGeom>
            <a:avLst/>
            <a:gdLst/>
            <a:ahLst/>
            <a:cxnLst/>
            <a:rect l="l" t="t" r="r" b="b"/>
            <a:pathLst>
              <a:path w="345439" h="345439">
                <a:moveTo>
                  <a:pt x="172580" y="0"/>
                </a:moveTo>
                <a:lnTo>
                  <a:pt x="126701" y="6164"/>
                </a:lnTo>
                <a:lnTo>
                  <a:pt x="85475" y="23562"/>
                </a:lnTo>
                <a:lnTo>
                  <a:pt x="50547" y="50547"/>
                </a:lnTo>
                <a:lnTo>
                  <a:pt x="23562" y="85475"/>
                </a:lnTo>
                <a:lnTo>
                  <a:pt x="6164" y="126701"/>
                </a:lnTo>
                <a:lnTo>
                  <a:pt x="0" y="172580"/>
                </a:lnTo>
                <a:lnTo>
                  <a:pt x="6164" y="218458"/>
                </a:lnTo>
                <a:lnTo>
                  <a:pt x="23562" y="259684"/>
                </a:lnTo>
                <a:lnTo>
                  <a:pt x="50547" y="294613"/>
                </a:lnTo>
                <a:lnTo>
                  <a:pt x="85475" y="321598"/>
                </a:lnTo>
                <a:lnTo>
                  <a:pt x="126701" y="338995"/>
                </a:lnTo>
                <a:lnTo>
                  <a:pt x="172580" y="345160"/>
                </a:lnTo>
                <a:lnTo>
                  <a:pt x="218458" y="338995"/>
                </a:lnTo>
                <a:lnTo>
                  <a:pt x="259684" y="321598"/>
                </a:lnTo>
                <a:lnTo>
                  <a:pt x="294613" y="294613"/>
                </a:lnTo>
                <a:lnTo>
                  <a:pt x="321598" y="259684"/>
                </a:lnTo>
                <a:lnTo>
                  <a:pt x="338995" y="218458"/>
                </a:lnTo>
                <a:lnTo>
                  <a:pt x="345160" y="172580"/>
                </a:lnTo>
                <a:lnTo>
                  <a:pt x="338995" y="126701"/>
                </a:lnTo>
                <a:lnTo>
                  <a:pt x="321598" y="85475"/>
                </a:lnTo>
                <a:lnTo>
                  <a:pt x="294613" y="50547"/>
                </a:lnTo>
                <a:lnTo>
                  <a:pt x="259684" y="23562"/>
                </a:lnTo>
                <a:lnTo>
                  <a:pt x="218458" y="6164"/>
                </a:lnTo>
                <a:lnTo>
                  <a:pt x="172580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522312" y="2883432"/>
            <a:ext cx="240707" cy="22566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473948" y="2856558"/>
            <a:ext cx="345440" cy="345440"/>
          </a:xfrm>
          <a:custGeom>
            <a:avLst/>
            <a:gdLst/>
            <a:ahLst/>
            <a:cxnLst/>
            <a:rect l="l" t="t" r="r" b="b"/>
            <a:pathLst>
              <a:path w="345439" h="345439">
                <a:moveTo>
                  <a:pt x="172580" y="0"/>
                </a:moveTo>
                <a:lnTo>
                  <a:pt x="126701" y="6164"/>
                </a:lnTo>
                <a:lnTo>
                  <a:pt x="85475" y="23562"/>
                </a:lnTo>
                <a:lnTo>
                  <a:pt x="50547" y="50547"/>
                </a:lnTo>
                <a:lnTo>
                  <a:pt x="23562" y="85475"/>
                </a:lnTo>
                <a:lnTo>
                  <a:pt x="6164" y="126701"/>
                </a:lnTo>
                <a:lnTo>
                  <a:pt x="0" y="172580"/>
                </a:lnTo>
                <a:lnTo>
                  <a:pt x="6164" y="218458"/>
                </a:lnTo>
                <a:lnTo>
                  <a:pt x="23562" y="259684"/>
                </a:lnTo>
                <a:lnTo>
                  <a:pt x="50547" y="294613"/>
                </a:lnTo>
                <a:lnTo>
                  <a:pt x="85475" y="321598"/>
                </a:lnTo>
                <a:lnTo>
                  <a:pt x="126701" y="338995"/>
                </a:lnTo>
                <a:lnTo>
                  <a:pt x="172580" y="345160"/>
                </a:lnTo>
                <a:lnTo>
                  <a:pt x="218458" y="338995"/>
                </a:lnTo>
                <a:lnTo>
                  <a:pt x="259684" y="321598"/>
                </a:lnTo>
                <a:lnTo>
                  <a:pt x="294613" y="294613"/>
                </a:lnTo>
                <a:lnTo>
                  <a:pt x="321598" y="259684"/>
                </a:lnTo>
                <a:lnTo>
                  <a:pt x="338995" y="218458"/>
                </a:lnTo>
                <a:lnTo>
                  <a:pt x="345160" y="172580"/>
                </a:lnTo>
                <a:lnTo>
                  <a:pt x="338995" y="126701"/>
                </a:lnTo>
                <a:lnTo>
                  <a:pt x="321598" y="85475"/>
                </a:lnTo>
                <a:lnTo>
                  <a:pt x="294613" y="50547"/>
                </a:lnTo>
                <a:lnTo>
                  <a:pt x="259684" y="23562"/>
                </a:lnTo>
                <a:lnTo>
                  <a:pt x="218458" y="6164"/>
                </a:lnTo>
                <a:lnTo>
                  <a:pt x="172580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526175" y="2899250"/>
            <a:ext cx="240707" cy="22566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831448" y="2870556"/>
            <a:ext cx="345440" cy="345440"/>
          </a:xfrm>
          <a:custGeom>
            <a:avLst/>
            <a:gdLst/>
            <a:ahLst/>
            <a:cxnLst/>
            <a:rect l="l" t="t" r="r" b="b"/>
            <a:pathLst>
              <a:path w="345440" h="345439">
                <a:moveTo>
                  <a:pt x="172580" y="0"/>
                </a:moveTo>
                <a:lnTo>
                  <a:pt x="126701" y="6164"/>
                </a:lnTo>
                <a:lnTo>
                  <a:pt x="85475" y="23562"/>
                </a:lnTo>
                <a:lnTo>
                  <a:pt x="50547" y="50547"/>
                </a:lnTo>
                <a:lnTo>
                  <a:pt x="23562" y="85475"/>
                </a:lnTo>
                <a:lnTo>
                  <a:pt x="6164" y="126701"/>
                </a:lnTo>
                <a:lnTo>
                  <a:pt x="0" y="172580"/>
                </a:lnTo>
                <a:lnTo>
                  <a:pt x="6164" y="218458"/>
                </a:lnTo>
                <a:lnTo>
                  <a:pt x="23562" y="259684"/>
                </a:lnTo>
                <a:lnTo>
                  <a:pt x="50547" y="294613"/>
                </a:lnTo>
                <a:lnTo>
                  <a:pt x="85475" y="321598"/>
                </a:lnTo>
                <a:lnTo>
                  <a:pt x="126701" y="338995"/>
                </a:lnTo>
                <a:lnTo>
                  <a:pt x="172580" y="345160"/>
                </a:lnTo>
                <a:lnTo>
                  <a:pt x="218458" y="338995"/>
                </a:lnTo>
                <a:lnTo>
                  <a:pt x="259684" y="321598"/>
                </a:lnTo>
                <a:lnTo>
                  <a:pt x="294613" y="294613"/>
                </a:lnTo>
                <a:lnTo>
                  <a:pt x="321598" y="259684"/>
                </a:lnTo>
                <a:lnTo>
                  <a:pt x="338995" y="218458"/>
                </a:lnTo>
                <a:lnTo>
                  <a:pt x="345160" y="172580"/>
                </a:lnTo>
                <a:lnTo>
                  <a:pt x="338995" y="126701"/>
                </a:lnTo>
                <a:lnTo>
                  <a:pt x="321598" y="85475"/>
                </a:lnTo>
                <a:lnTo>
                  <a:pt x="294613" y="50547"/>
                </a:lnTo>
                <a:lnTo>
                  <a:pt x="259684" y="23562"/>
                </a:lnTo>
                <a:lnTo>
                  <a:pt x="218458" y="6164"/>
                </a:lnTo>
                <a:lnTo>
                  <a:pt x="172580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883674" y="2913252"/>
            <a:ext cx="240695" cy="22565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385300" y="1422196"/>
            <a:ext cx="1195259" cy="2887980"/>
          </a:xfrm>
          <a:custGeom>
            <a:avLst/>
            <a:gdLst/>
            <a:ahLst/>
            <a:cxnLst/>
            <a:rect l="l" t="t" r="r" b="b"/>
            <a:pathLst>
              <a:path w="1376045" h="2887979">
                <a:moveTo>
                  <a:pt x="0" y="2887560"/>
                </a:moveTo>
                <a:lnTo>
                  <a:pt x="1375664" y="2887560"/>
                </a:lnTo>
                <a:lnTo>
                  <a:pt x="1375664" y="0"/>
                </a:lnTo>
                <a:lnTo>
                  <a:pt x="0" y="0"/>
                </a:lnTo>
                <a:lnTo>
                  <a:pt x="0" y="28875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 txBox="1"/>
          <p:nvPr/>
        </p:nvSpPr>
        <p:spPr>
          <a:xfrm>
            <a:off x="9569366" y="1453009"/>
            <a:ext cx="7397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30" dirty="0">
                <a:latin typeface="Tahoma"/>
                <a:cs typeface="Tahoma"/>
              </a:rPr>
              <a:t>BENIN</a:t>
            </a:r>
            <a:r>
              <a:rPr sz="1050" spc="-150" dirty="0">
                <a:latin typeface="Tahoma"/>
                <a:cs typeface="Tahoma"/>
              </a:rPr>
              <a:t> </a:t>
            </a:r>
            <a:r>
              <a:rPr sz="1050" b="0" dirty="0">
                <a:latin typeface="DIN Light"/>
                <a:cs typeface="DIN Light"/>
              </a:rPr>
              <a:t>(950)</a:t>
            </a:r>
            <a:endParaRPr sz="1050">
              <a:latin typeface="DIN Light"/>
              <a:cs typeface="DIN Light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9715868" y="2133536"/>
            <a:ext cx="278676" cy="194183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9875978" y="1845792"/>
            <a:ext cx="584980" cy="502665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9504198" y="2124354"/>
            <a:ext cx="580859" cy="503951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0143796" y="2133536"/>
            <a:ext cx="278676" cy="194183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453467" y="3280574"/>
            <a:ext cx="1060927" cy="45929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453175" y="3739121"/>
            <a:ext cx="960114" cy="459282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624763" y="2856764"/>
            <a:ext cx="345440" cy="345440"/>
          </a:xfrm>
          <a:custGeom>
            <a:avLst/>
            <a:gdLst/>
            <a:ahLst/>
            <a:cxnLst/>
            <a:rect l="l" t="t" r="r" b="b"/>
            <a:pathLst>
              <a:path w="345440" h="345439">
                <a:moveTo>
                  <a:pt x="172580" y="0"/>
                </a:moveTo>
                <a:lnTo>
                  <a:pt x="126701" y="6164"/>
                </a:lnTo>
                <a:lnTo>
                  <a:pt x="85475" y="23562"/>
                </a:lnTo>
                <a:lnTo>
                  <a:pt x="50547" y="50547"/>
                </a:lnTo>
                <a:lnTo>
                  <a:pt x="23562" y="85475"/>
                </a:lnTo>
                <a:lnTo>
                  <a:pt x="6164" y="126701"/>
                </a:lnTo>
                <a:lnTo>
                  <a:pt x="0" y="172580"/>
                </a:lnTo>
                <a:lnTo>
                  <a:pt x="6164" y="218458"/>
                </a:lnTo>
                <a:lnTo>
                  <a:pt x="23562" y="259684"/>
                </a:lnTo>
                <a:lnTo>
                  <a:pt x="50547" y="294613"/>
                </a:lnTo>
                <a:lnTo>
                  <a:pt x="85475" y="321598"/>
                </a:lnTo>
                <a:lnTo>
                  <a:pt x="126701" y="338995"/>
                </a:lnTo>
                <a:lnTo>
                  <a:pt x="172580" y="345160"/>
                </a:lnTo>
                <a:lnTo>
                  <a:pt x="218458" y="338995"/>
                </a:lnTo>
                <a:lnTo>
                  <a:pt x="259684" y="321598"/>
                </a:lnTo>
                <a:lnTo>
                  <a:pt x="294613" y="294613"/>
                </a:lnTo>
                <a:lnTo>
                  <a:pt x="321598" y="259684"/>
                </a:lnTo>
                <a:lnTo>
                  <a:pt x="338995" y="218458"/>
                </a:lnTo>
                <a:lnTo>
                  <a:pt x="345160" y="172580"/>
                </a:lnTo>
                <a:lnTo>
                  <a:pt x="338995" y="126701"/>
                </a:lnTo>
                <a:lnTo>
                  <a:pt x="321598" y="85475"/>
                </a:lnTo>
                <a:lnTo>
                  <a:pt x="294613" y="50547"/>
                </a:lnTo>
                <a:lnTo>
                  <a:pt x="259684" y="23562"/>
                </a:lnTo>
                <a:lnTo>
                  <a:pt x="218458" y="6164"/>
                </a:lnTo>
                <a:lnTo>
                  <a:pt x="172580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676990" y="2899454"/>
            <a:ext cx="240707" cy="22566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979867" y="2856764"/>
            <a:ext cx="345440" cy="345440"/>
          </a:xfrm>
          <a:custGeom>
            <a:avLst/>
            <a:gdLst/>
            <a:ahLst/>
            <a:cxnLst/>
            <a:rect l="l" t="t" r="r" b="b"/>
            <a:pathLst>
              <a:path w="345440" h="345439">
                <a:moveTo>
                  <a:pt x="172580" y="0"/>
                </a:moveTo>
                <a:lnTo>
                  <a:pt x="126701" y="6164"/>
                </a:lnTo>
                <a:lnTo>
                  <a:pt x="85475" y="23562"/>
                </a:lnTo>
                <a:lnTo>
                  <a:pt x="50547" y="50547"/>
                </a:lnTo>
                <a:lnTo>
                  <a:pt x="23562" y="85475"/>
                </a:lnTo>
                <a:lnTo>
                  <a:pt x="6164" y="126701"/>
                </a:lnTo>
                <a:lnTo>
                  <a:pt x="0" y="172580"/>
                </a:lnTo>
                <a:lnTo>
                  <a:pt x="6164" y="218458"/>
                </a:lnTo>
                <a:lnTo>
                  <a:pt x="23562" y="259684"/>
                </a:lnTo>
                <a:lnTo>
                  <a:pt x="50547" y="294613"/>
                </a:lnTo>
                <a:lnTo>
                  <a:pt x="85475" y="321598"/>
                </a:lnTo>
                <a:lnTo>
                  <a:pt x="126701" y="338995"/>
                </a:lnTo>
                <a:lnTo>
                  <a:pt x="172580" y="345160"/>
                </a:lnTo>
                <a:lnTo>
                  <a:pt x="218458" y="338995"/>
                </a:lnTo>
                <a:lnTo>
                  <a:pt x="259684" y="321598"/>
                </a:lnTo>
                <a:lnTo>
                  <a:pt x="294613" y="294613"/>
                </a:lnTo>
                <a:lnTo>
                  <a:pt x="321598" y="259684"/>
                </a:lnTo>
                <a:lnTo>
                  <a:pt x="338995" y="218458"/>
                </a:lnTo>
                <a:lnTo>
                  <a:pt x="345160" y="172580"/>
                </a:lnTo>
                <a:lnTo>
                  <a:pt x="338995" y="126701"/>
                </a:lnTo>
                <a:lnTo>
                  <a:pt x="321598" y="85475"/>
                </a:lnTo>
                <a:lnTo>
                  <a:pt x="294613" y="50547"/>
                </a:lnTo>
                <a:lnTo>
                  <a:pt x="259684" y="23562"/>
                </a:lnTo>
                <a:lnTo>
                  <a:pt x="218458" y="6164"/>
                </a:lnTo>
                <a:lnTo>
                  <a:pt x="172580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0032093" y="2899454"/>
            <a:ext cx="240707" cy="22565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 txBox="1"/>
          <p:nvPr/>
        </p:nvSpPr>
        <p:spPr>
          <a:xfrm>
            <a:off x="535686" y="4391893"/>
            <a:ext cx="120396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40" dirty="0">
                <a:latin typeface="Tahoma"/>
                <a:cs typeface="Tahoma"/>
              </a:rPr>
              <a:t>IVORY </a:t>
            </a:r>
            <a:r>
              <a:rPr sz="1050" spc="-5" dirty="0">
                <a:latin typeface="Tahoma"/>
                <a:cs typeface="Tahoma"/>
              </a:rPr>
              <a:t>COAST</a:t>
            </a:r>
            <a:r>
              <a:rPr sz="1050" spc="-190" dirty="0">
                <a:latin typeface="Tahoma"/>
                <a:cs typeface="Tahoma"/>
              </a:rPr>
              <a:t> </a:t>
            </a:r>
            <a:r>
              <a:rPr sz="1050" b="0" dirty="0">
                <a:latin typeface="DIN Light"/>
                <a:cs typeface="DIN Light"/>
              </a:rPr>
              <a:t>(1000)</a:t>
            </a:r>
            <a:endParaRPr sz="1050">
              <a:latin typeface="DIN Light"/>
              <a:cs typeface="DIN Light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741464" y="4628819"/>
            <a:ext cx="754705" cy="760857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10108" y="6000343"/>
            <a:ext cx="1060932" cy="45930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10108" y="6459651"/>
            <a:ext cx="1067955" cy="45929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978369" y="5533523"/>
            <a:ext cx="345440" cy="345440"/>
          </a:xfrm>
          <a:custGeom>
            <a:avLst/>
            <a:gdLst/>
            <a:ahLst/>
            <a:cxnLst/>
            <a:rect l="l" t="t" r="r" b="b"/>
            <a:pathLst>
              <a:path w="345440" h="345439">
                <a:moveTo>
                  <a:pt x="172580" y="0"/>
                </a:moveTo>
                <a:lnTo>
                  <a:pt x="126701" y="6164"/>
                </a:lnTo>
                <a:lnTo>
                  <a:pt x="85475" y="23562"/>
                </a:lnTo>
                <a:lnTo>
                  <a:pt x="50547" y="50547"/>
                </a:lnTo>
                <a:lnTo>
                  <a:pt x="23562" y="85475"/>
                </a:lnTo>
                <a:lnTo>
                  <a:pt x="6164" y="126701"/>
                </a:lnTo>
                <a:lnTo>
                  <a:pt x="0" y="172580"/>
                </a:lnTo>
                <a:lnTo>
                  <a:pt x="6164" y="218458"/>
                </a:lnTo>
                <a:lnTo>
                  <a:pt x="23562" y="259684"/>
                </a:lnTo>
                <a:lnTo>
                  <a:pt x="50547" y="294613"/>
                </a:lnTo>
                <a:lnTo>
                  <a:pt x="85475" y="321598"/>
                </a:lnTo>
                <a:lnTo>
                  <a:pt x="126701" y="338995"/>
                </a:lnTo>
                <a:lnTo>
                  <a:pt x="172580" y="345160"/>
                </a:lnTo>
                <a:lnTo>
                  <a:pt x="218458" y="338995"/>
                </a:lnTo>
                <a:lnTo>
                  <a:pt x="259684" y="321598"/>
                </a:lnTo>
                <a:lnTo>
                  <a:pt x="294613" y="294613"/>
                </a:lnTo>
                <a:lnTo>
                  <a:pt x="321598" y="259684"/>
                </a:lnTo>
                <a:lnTo>
                  <a:pt x="338995" y="218458"/>
                </a:lnTo>
                <a:lnTo>
                  <a:pt x="345160" y="172580"/>
                </a:lnTo>
                <a:lnTo>
                  <a:pt x="338995" y="126701"/>
                </a:lnTo>
                <a:lnTo>
                  <a:pt x="321598" y="85475"/>
                </a:lnTo>
                <a:lnTo>
                  <a:pt x="294613" y="50547"/>
                </a:lnTo>
                <a:lnTo>
                  <a:pt x="259684" y="23562"/>
                </a:lnTo>
                <a:lnTo>
                  <a:pt x="218458" y="6164"/>
                </a:lnTo>
                <a:lnTo>
                  <a:pt x="172580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030596" y="5576214"/>
            <a:ext cx="240707" cy="22566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 txBox="1"/>
          <p:nvPr/>
        </p:nvSpPr>
        <p:spPr>
          <a:xfrm>
            <a:off x="2455931" y="1456014"/>
            <a:ext cx="517912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05280" algn="l"/>
                <a:tab pos="3023235" algn="l"/>
              </a:tabLst>
            </a:pPr>
            <a:r>
              <a:rPr lang="en-GB" sz="1050" spc="15" dirty="0">
                <a:latin typeface="Tahoma"/>
                <a:cs typeface="Tahoma"/>
              </a:rPr>
              <a:t>           </a:t>
            </a:r>
            <a:r>
              <a:rPr sz="1050" spc="15" dirty="0">
                <a:latin typeface="Tahoma"/>
                <a:cs typeface="Tahoma"/>
              </a:rPr>
              <a:t>MALI</a:t>
            </a:r>
            <a:r>
              <a:rPr sz="1050" spc="-80" dirty="0">
                <a:latin typeface="Tahoma"/>
                <a:cs typeface="Tahoma"/>
              </a:rPr>
              <a:t> </a:t>
            </a:r>
            <a:r>
              <a:rPr sz="1050" b="0" dirty="0">
                <a:latin typeface="DIN Light"/>
                <a:cs typeface="DIN Light"/>
              </a:rPr>
              <a:t>(350</a:t>
            </a:r>
            <a:r>
              <a:rPr lang="en-GB" sz="1050" b="0" dirty="0">
                <a:latin typeface="DIN Light"/>
                <a:cs typeface="DIN Light"/>
              </a:rPr>
              <a:t>0</a:t>
            </a:r>
            <a:r>
              <a:rPr sz="1050" b="0" dirty="0">
                <a:latin typeface="DIN Light"/>
                <a:cs typeface="DIN Light"/>
              </a:rPr>
              <a:t>)	</a:t>
            </a:r>
            <a:r>
              <a:rPr lang="en-GB" sz="1050" b="0" dirty="0">
                <a:latin typeface="DIN Light"/>
                <a:cs typeface="DIN Light"/>
              </a:rPr>
              <a:t>                                   </a:t>
            </a:r>
            <a:r>
              <a:rPr sz="1050" spc="20" dirty="0">
                <a:latin typeface="Tahoma"/>
                <a:cs typeface="Tahoma"/>
              </a:rPr>
              <a:t>GHANA</a:t>
            </a:r>
            <a:r>
              <a:rPr sz="1050" spc="-65" dirty="0">
                <a:latin typeface="Tahoma"/>
                <a:cs typeface="Tahoma"/>
              </a:rPr>
              <a:t> </a:t>
            </a:r>
            <a:r>
              <a:rPr sz="1050" b="0" dirty="0">
                <a:latin typeface="DIN Light"/>
                <a:cs typeface="DIN Light"/>
              </a:rPr>
              <a:t>(350)	</a:t>
            </a:r>
            <a:r>
              <a:rPr lang="en-GB" sz="1050" b="0" dirty="0">
                <a:latin typeface="DIN Light"/>
                <a:cs typeface="DIN Light"/>
              </a:rPr>
              <a:t>           </a:t>
            </a:r>
            <a:r>
              <a:rPr sz="1050" spc="10" dirty="0">
                <a:latin typeface="Tahoma"/>
                <a:cs typeface="Tahoma"/>
              </a:rPr>
              <a:t>THE </a:t>
            </a:r>
            <a:r>
              <a:rPr sz="1050" spc="5" dirty="0">
                <a:latin typeface="Tahoma"/>
                <a:cs typeface="Tahoma"/>
              </a:rPr>
              <a:t>GAMBIA</a:t>
            </a:r>
            <a:r>
              <a:rPr sz="1050" spc="-220" dirty="0">
                <a:latin typeface="Tahoma"/>
                <a:cs typeface="Tahoma"/>
              </a:rPr>
              <a:t> </a:t>
            </a:r>
            <a:r>
              <a:rPr sz="1050" b="0" dirty="0">
                <a:latin typeface="DIN Light"/>
                <a:cs typeface="DIN Light"/>
              </a:rPr>
              <a:t>(450)</a:t>
            </a:r>
            <a:endParaRPr sz="1050" dirty="0">
              <a:latin typeface="DIN Light"/>
              <a:cs typeface="DIN Light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7861300" y="1422196"/>
            <a:ext cx="1376045" cy="2887980"/>
          </a:xfrm>
          <a:custGeom>
            <a:avLst/>
            <a:gdLst/>
            <a:ahLst/>
            <a:cxnLst/>
            <a:rect l="l" t="t" r="r" b="b"/>
            <a:pathLst>
              <a:path w="1376045" h="2887979">
                <a:moveTo>
                  <a:pt x="0" y="2887560"/>
                </a:moveTo>
                <a:lnTo>
                  <a:pt x="1375664" y="2887560"/>
                </a:lnTo>
                <a:lnTo>
                  <a:pt x="1375664" y="0"/>
                </a:lnTo>
                <a:lnTo>
                  <a:pt x="0" y="0"/>
                </a:lnTo>
                <a:lnTo>
                  <a:pt x="0" y="28875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183778" y="1861058"/>
            <a:ext cx="756869" cy="412165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186573" y="2285934"/>
            <a:ext cx="409168" cy="380138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8594739" y="2285934"/>
            <a:ext cx="408039" cy="323623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453146" y="2528747"/>
            <a:ext cx="305206" cy="175844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115072" y="3276256"/>
            <a:ext cx="850392" cy="462419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8763488" y="3739946"/>
            <a:ext cx="209849" cy="461810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094930" y="3735552"/>
            <a:ext cx="639699" cy="46240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 txBox="1"/>
          <p:nvPr/>
        </p:nvSpPr>
        <p:spPr>
          <a:xfrm>
            <a:off x="7906469" y="1453584"/>
            <a:ext cx="124714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15" dirty="0">
                <a:latin typeface="Tahoma"/>
                <a:cs typeface="Tahoma"/>
              </a:rPr>
              <a:t>SIERRA </a:t>
            </a:r>
            <a:r>
              <a:rPr sz="1050" spc="30" dirty="0">
                <a:latin typeface="Tahoma"/>
                <a:cs typeface="Tahoma"/>
              </a:rPr>
              <a:t>LEONE</a:t>
            </a:r>
            <a:r>
              <a:rPr sz="1050" spc="-245" dirty="0">
                <a:latin typeface="Tahoma"/>
                <a:cs typeface="Tahoma"/>
              </a:rPr>
              <a:t> </a:t>
            </a:r>
            <a:r>
              <a:rPr sz="1050" b="0" dirty="0">
                <a:latin typeface="DIN Light"/>
                <a:cs typeface="DIN Light"/>
              </a:rPr>
              <a:t>(800)</a:t>
            </a:r>
            <a:endParaRPr sz="1050" dirty="0">
              <a:latin typeface="DIN Light"/>
              <a:cs typeface="DIN Light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3328247" y="5989282"/>
            <a:ext cx="213134" cy="45868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521684" y="1984940"/>
            <a:ext cx="345440" cy="345440"/>
          </a:xfrm>
          <a:custGeom>
            <a:avLst/>
            <a:gdLst/>
            <a:ahLst/>
            <a:cxnLst/>
            <a:rect l="l" t="t" r="r" b="b"/>
            <a:pathLst>
              <a:path w="345440" h="345439">
                <a:moveTo>
                  <a:pt x="172580" y="0"/>
                </a:moveTo>
                <a:lnTo>
                  <a:pt x="126701" y="6164"/>
                </a:lnTo>
                <a:lnTo>
                  <a:pt x="85475" y="23562"/>
                </a:lnTo>
                <a:lnTo>
                  <a:pt x="50547" y="50547"/>
                </a:lnTo>
                <a:lnTo>
                  <a:pt x="23562" y="85475"/>
                </a:lnTo>
                <a:lnTo>
                  <a:pt x="6164" y="126701"/>
                </a:lnTo>
                <a:lnTo>
                  <a:pt x="0" y="172580"/>
                </a:lnTo>
                <a:lnTo>
                  <a:pt x="6164" y="218458"/>
                </a:lnTo>
                <a:lnTo>
                  <a:pt x="23562" y="259684"/>
                </a:lnTo>
                <a:lnTo>
                  <a:pt x="50547" y="294613"/>
                </a:lnTo>
                <a:lnTo>
                  <a:pt x="85475" y="321598"/>
                </a:lnTo>
                <a:lnTo>
                  <a:pt x="126701" y="338995"/>
                </a:lnTo>
                <a:lnTo>
                  <a:pt x="172580" y="345160"/>
                </a:lnTo>
                <a:lnTo>
                  <a:pt x="218458" y="338995"/>
                </a:lnTo>
                <a:lnTo>
                  <a:pt x="259684" y="321598"/>
                </a:lnTo>
                <a:lnTo>
                  <a:pt x="294613" y="294613"/>
                </a:lnTo>
                <a:lnTo>
                  <a:pt x="321598" y="259684"/>
                </a:lnTo>
                <a:lnTo>
                  <a:pt x="338995" y="218458"/>
                </a:lnTo>
                <a:lnTo>
                  <a:pt x="345160" y="172580"/>
                </a:lnTo>
                <a:lnTo>
                  <a:pt x="338995" y="126701"/>
                </a:lnTo>
                <a:lnTo>
                  <a:pt x="321598" y="85475"/>
                </a:lnTo>
                <a:lnTo>
                  <a:pt x="294613" y="50547"/>
                </a:lnTo>
                <a:lnTo>
                  <a:pt x="259684" y="23562"/>
                </a:lnTo>
                <a:lnTo>
                  <a:pt x="218458" y="6164"/>
                </a:lnTo>
                <a:lnTo>
                  <a:pt x="172580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573911" y="2027630"/>
            <a:ext cx="240707" cy="22566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 txBox="1"/>
          <p:nvPr/>
        </p:nvSpPr>
        <p:spPr>
          <a:xfrm>
            <a:off x="904770" y="1895486"/>
            <a:ext cx="6038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1115" algn="ctr">
              <a:lnSpc>
                <a:spcPct val="100000"/>
              </a:lnSpc>
              <a:spcBef>
                <a:spcPts val="100"/>
              </a:spcBef>
            </a:pPr>
            <a:r>
              <a:rPr sz="1200" b="0" dirty="0">
                <a:latin typeface="DIN Light"/>
                <a:cs typeface="DIN Light"/>
              </a:rPr>
              <a:t>1</a:t>
            </a:r>
            <a:endParaRPr sz="1200" dirty="0">
              <a:latin typeface="DIN Light"/>
              <a:cs typeface="DIN Light"/>
            </a:endParaRPr>
          </a:p>
          <a:p>
            <a:pPr marL="12700" marR="5080" indent="-39370" algn="ctr">
              <a:lnSpc>
                <a:spcPct val="100000"/>
              </a:lnSpc>
            </a:pPr>
            <a:r>
              <a:rPr sz="1200" b="0" dirty="0">
                <a:latin typeface="DIN Light"/>
                <a:cs typeface="DIN Light"/>
              </a:rPr>
              <a:t>MODEL  VILL</a:t>
            </a:r>
            <a:r>
              <a:rPr sz="1200" b="0" spc="-15" dirty="0">
                <a:latin typeface="DIN Light"/>
                <a:cs typeface="DIN Light"/>
              </a:rPr>
              <a:t>A</a:t>
            </a:r>
            <a:r>
              <a:rPr sz="1200" b="0" dirty="0">
                <a:latin typeface="DIN Light"/>
                <a:cs typeface="DIN Light"/>
              </a:rPr>
              <a:t>GE</a:t>
            </a:r>
            <a:endParaRPr sz="1200" dirty="0">
              <a:latin typeface="DIN Light"/>
              <a:cs typeface="DIN Light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540769" y="3212819"/>
            <a:ext cx="209851" cy="458685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 txBox="1"/>
          <p:nvPr/>
        </p:nvSpPr>
        <p:spPr>
          <a:xfrm>
            <a:off x="732459" y="3252459"/>
            <a:ext cx="8604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120" marR="5080" indent="-59055">
              <a:lnSpc>
                <a:spcPct val="100000"/>
              </a:lnSpc>
              <a:spcBef>
                <a:spcPts val="100"/>
              </a:spcBef>
            </a:pPr>
            <a:r>
              <a:rPr sz="1200" b="0" dirty="0">
                <a:latin typeface="DIN Light"/>
                <a:cs typeface="DIN Light"/>
              </a:rPr>
              <a:t>100</a:t>
            </a:r>
            <a:r>
              <a:rPr sz="1200" b="0" spc="-100" dirty="0">
                <a:latin typeface="DIN Light"/>
                <a:cs typeface="DIN Light"/>
              </a:rPr>
              <a:t> </a:t>
            </a:r>
            <a:r>
              <a:rPr sz="1200" b="0" dirty="0">
                <a:latin typeface="DIN Light"/>
                <a:cs typeface="DIN Light"/>
              </a:rPr>
              <a:t>PEOPLE  </a:t>
            </a:r>
            <a:r>
              <a:rPr sz="1200" b="0" spc="-15" dirty="0">
                <a:latin typeface="DIN Light"/>
                <a:cs typeface="DIN Light"/>
              </a:rPr>
              <a:t>IMPACTED</a:t>
            </a:r>
            <a:endParaRPr sz="1200" dirty="0">
              <a:latin typeface="DIN Light"/>
              <a:cs typeface="DIN Light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7889573" y="2913251"/>
            <a:ext cx="259079" cy="259079"/>
          </a:xfrm>
          <a:custGeom>
            <a:avLst/>
            <a:gdLst/>
            <a:ahLst/>
            <a:cxnLst/>
            <a:rect l="l" t="t" r="r" b="b"/>
            <a:pathLst>
              <a:path w="259079" h="259080">
                <a:moveTo>
                  <a:pt x="129438" y="0"/>
                </a:moveTo>
                <a:lnTo>
                  <a:pt x="79054" y="10171"/>
                </a:lnTo>
                <a:lnTo>
                  <a:pt x="37911" y="37909"/>
                </a:lnTo>
                <a:lnTo>
                  <a:pt x="10171" y="79049"/>
                </a:lnTo>
                <a:lnTo>
                  <a:pt x="0" y="129425"/>
                </a:lnTo>
                <a:lnTo>
                  <a:pt x="10171" y="179809"/>
                </a:lnTo>
                <a:lnTo>
                  <a:pt x="37911" y="220953"/>
                </a:lnTo>
                <a:lnTo>
                  <a:pt x="79054" y="248692"/>
                </a:lnTo>
                <a:lnTo>
                  <a:pt x="129438" y="258864"/>
                </a:lnTo>
                <a:lnTo>
                  <a:pt x="179822" y="248692"/>
                </a:lnTo>
                <a:lnTo>
                  <a:pt x="220965" y="220953"/>
                </a:lnTo>
                <a:lnTo>
                  <a:pt x="248705" y="179809"/>
                </a:lnTo>
                <a:lnTo>
                  <a:pt x="258876" y="129425"/>
                </a:lnTo>
                <a:lnTo>
                  <a:pt x="248705" y="79049"/>
                </a:lnTo>
                <a:lnTo>
                  <a:pt x="220965" y="37909"/>
                </a:lnTo>
                <a:lnTo>
                  <a:pt x="179822" y="10171"/>
                </a:lnTo>
                <a:lnTo>
                  <a:pt x="129438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928750" y="2945269"/>
            <a:ext cx="180527" cy="16924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8155901" y="2913251"/>
            <a:ext cx="259079" cy="259079"/>
          </a:xfrm>
          <a:custGeom>
            <a:avLst/>
            <a:gdLst/>
            <a:ahLst/>
            <a:cxnLst/>
            <a:rect l="l" t="t" r="r" b="b"/>
            <a:pathLst>
              <a:path w="259079" h="259080">
                <a:moveTo>
                  <a:pt x="129438" y="0"/>
                </a:moveTo>
                <a:lnTo>
                  <a:pt x="79054" y="10171"/>
                </a:lnTo>
                <a:lnTo>
                  <a:pt x="37911" y="37909"/>
                </a:lnTo>
                <a:lnTo>
                  <a:pt x="10171" y="79049"/>
                </a:lnTo>
                <a:lnTo>
                  <a:pt x="0" y="129425"/>
                </a:lnTo>
                <a:lnTo>
                  <a:pt x="10171" y="179809"/>
                </a:lnTo>
                <a:lnTo>
                  <a:pt x="37911" y="220953"/>
                </a:lnTo>
                <a:lnTo>
                  <a:pt x="79054" y="248692"/>
                </a:lnTo>
                <a:lnTo>
                  <a:pt x="129438" y="258864"/>
                </a:lnTo>
                <a:lnTo>
                  <a:pt x="179822" y="248692"/>
                </a:lnTo>
                <a:lnTo>
                  <a:pt x="220965" y="220953"/>
                </a:lnTo>
                <a:lnTo>
                  <a:pt x="248705" y="179809"/>
                </a:lnTo>
                <a:lnTo>
                  <a:pt x="258876" y="129425"/>
                </a:lnTo>
                <a:lnTo>
                  <a:pt x="248705" y="79049"/>
                </a:lnTo>
                <a:lnTo>
                  <a:pt x="220965" y="37909"/>
                </a:lnTo>
                <a:lnTo>
                  <a:pt x="179822" y="10171"/>
                </a:lnTo>
                <a:lnTo>
                  <a:pt x="129438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8195074" y="2945269"/>
            <a:ext cx="180525" cy="16924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8414769" y="2913251"/>
            <a:ext cx="259079" cy="259079"/>
          </a:xfrm>
          <a:custGeom>
            <a:avLst/>
            <a:gdLst/>
            <a:ahLst/>
            <a:cxnLst/>
            <a:rect l="l" t="t" r="r" b="b"/>
            <a:pathLst>
              <a:path w="259079" h="259080">
                <a:moveTo>
                  <a:pt x="129438" y="0"/>
                </a:moveTo>
                <a:lnTo>
                  <a:pt x="79054" y="10171"/>
                </a:lnTo>
                <a:lnTo>
                  <a:pt x="37911" y="37909"/>
                </a:lnTo>
                <a:lnTo>
                  <a:pt x="10171" y="79049"/>
                </a:lnTo>
                <a:lnTo>
                  <a:pt x="0" y="129425"/>
                </a:lnTo>
                <a:lnTo>
                  <a:pt x="10171" y="179809"/>
                </a:lnTo>
                <a:lnTo>
                  <a:pt x="37911" y="220953"/>
                </a:lnTo>
                <a:lnTo>
                  <a:pt x="79054" y="248692"/>
                </a:lnTo>
                <a:lnTo>
                  <a:pt x="129438" y="258864"/>
                </a:lnTo>
                <a:lnTo>
                  <a:pt x="179822" y="248692"/>
                </a:lnTo>
                <a:lnTo>
                  <a:pt x="220965" y="220953"/>
                </a:lnTo>
                <a:lnTo>
                  <a:pt x="248705" y="179809"/>
                </a:lnTo>
                <a:lnTo>
                  <a:pt x="258876" y="129425"/>
                </a:lnTo>
                <a:lnTo>
                  <a:pt x="248705" y="79049"/>
                </a:lnTo>
                <a:lnTo>
                  <a:pt x="220965" y="37909"/>
                </a:lnTo>
                <a:lnTo>
                  <a:pt x="179822" y="10171"/>
                </a:lnTo>
                <a:lnTo>
                  <a:pt x="129438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453946" y="2945269"/>
            <a:ext cx="180526" cy="16924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8681095" y="2913251"/>
            <a:ext cx="259079" cy="259079"/>
          </a:xfrm>
          <a:custGeom>
            <a:avLst/>
            <a:gdLst/>
            <a:ahLst/>
            <a:cxnLst/>
            <a:rect l="l" t="t" r="r" b="b"/>
            <a:pathLst>
              <a:path w="259079" h="259080">
                <a:moveTo>
                  <a:pt x="129438" y="0"/>
                </a:moveTo>
                <a:lnTo>
                  <a:pt x="79054" y="10171"/>
                </a:lnTo>
                <a:lnTo>
                  <a:pt x="37911" y="37909"/>
                </a:lnTo>
                <a:lnTo>
                  <a:pt x="10171" y="79049"/>
                </a:lnTo>
                <a:lnTo>
                  <a:pt x="0" y="129425"/>
                </a:lnTo>
                <a:lnTo>
                  <a:pt x="10171" y="179809"/>
                </a:lnTo>
                <a:lnTo>
                  <a:pt x="37911" y="220953"/>
                </a:lnTo>
                <a:lnTo>
                  <a:pt x="79054" y="248692"/>
                </a:lnTo>
                <a:lnTo>
                  <a:pt x="129438" y="258864"/>
                </a:lnTo>
                <a:lnTo>
                  <a:pt x="179822" y="248692"/>
                </a:lnTo>
                <a:lnTo>
                  <a:pt x="220965" y="220953"/>
                </a:lnTo>
                <a:lnTo>
                  <a:pt x="248705" y="179809"/>
                </a:lnTo>
                <a:lnTo>
                  <a:pt x="258876" y="129425"/>
                </a:lnTo>
                <a:lnTo>
                  <a:pt x="248705" y="79049"/>
                </a:lnTo>
                <a:lnTo>
                  <a:pt x="220965" y="37909"/>
                </a:lnTo>
                <a:lnTo>
                  <a:pt x="179822" y="10171"/>
                </a:lnTo>
                <a:lnTo>
                  <a:pt x="129438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8720278" y="2945269"/>
            <a:ext cx="180521" cy="16924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8939963" y="2913251"/>
            <a:ext cx="259079" cy="259079"/>
          </a:xfrm>
          <a:custGeom>
            <a:avLst/>
            <a:gdLst/>
            <a:ahLst/>
            <a:cxnLst/>
            <a:rect l="l" t="t" r="r" b="b"/>
            <a:pathLst>
              <a:path w="259079" h="259080">
                <a:moveTo>
                  <a:pt x="129438" y="0"/>
                </a:moveTo>
                <a:lnTo>
                  <a:pt x="79054" y="10171"/>
                </a:lnTo>
                <a:lnTo>
                  <a:pt x="37911" y="37909"/>
                </a:lnTo>
                <a:lnTo>
                  <a:pt x="10171" y="79049"/>
                </a:lnTo>
                <a:lnTo>
                  <a:pt x="0" y="129425"/>
                </a:lnTo>
                <a:lnTo>
                  <a:pt x="10171" y="179809"/>
                </a:lnTo>
                <a:lnTo>
                  <a:pt x="37911" y="220953"/>
                </a:lnTo>
                <a:lnTo>
                  <a:pt x="79054" y="248692"/>
                </a:lnTo>
                <a:lnTo>
                  <a:pt x="129438" y="258864"/>
                </a:lnTo>
                <a:lnTo>
                  <a:pt x="179822" y="248692"/>
                </a:lnTo>
                <a:lnTo>
                  <a:pt x="220965" y="220953"/>
                </a:lnTo>
                <a:lnTo>
                  <a:pt x="248705" y="179809"/>
                </a:lnTo>
                <a:lnTo>
                  <a:pt x="258876" y="129425"/>
                </a:lnTo>
                <a:lnTo>
                  <a:pt x="248705" y="79049"/>
                </a:lnTo>
                <a:lnTo>
                  <a:pt x="220965" y="37909"/>
                </a:lnTo>
                <a:lnTo>
                  <a:pt x="179822" y="10171"/>
                </a:lnTo>
                <a:lnTo>
                  <a:pt x="129438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8979142" y="2945269"/>
            <a:ext cx="180525" cy="16924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56">
            <a:extLst>
              <a:ext uri="{FF2B5EF4-FFF2-40B4-BE49-F238E27FC236}">
                <a16:creationId xmlns:a16="http://schemas.microsoft.com/office/drawing/2014/main" id="{944F98E2-4001-4CF3-A825-DF2520FB0715}"/>
              </a:ext>
            </a:extLst>
          </p:cNvPr>
          <p:cNvSpPr/>
          <p:nvPr/>
        </p:nvSpPr>
        <p:spPr>
          <a:xfrm>
            <a:off x="1765300" y="3733886"/>
            <a:ext cx="1060928" cy="45929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56">
            <a:extLst>
              <a:ext uri="{FF2B5EF4-FFF2-40B4-BE49-F238E27FC236}">
                <a16:creationId xmlns:a16="http://schemas.microsoft.com/office/drawing/2014/main" id="{17D5B8AD-625D-41F1-9BF4-A4373378EF8C}"/>
              </a:ext>
            </a:extLst>
          </p:cNvPr>
          <p:cNvSpPr/>
          <p:nvPr/>
        </p:nvSpPr>
        <p:spPr>
          <a:xfrm>
            <a:off x="1765300" y="3286250"/>
            <a:ext cx="1060928" cy="45929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56">
            <a:extLst>
              <a:ext uri="{FF2B5EF4-FFF2-40B4-BE49-F238E27FC236}">
                <a16:creationId xmlns:a16="http://schemas.microsoft.com/office/drawing/2014/main" id="{AEF59B0E-DCCA-4AA2-91C9-F28FAD2D8CB3}"/>
              </a:ext>
            </a:extLst>
          </p:cNvPr>
          <p:cNvSpPr/>
          <p:nvPr/>
        </p:nvSpPr>
        <p:spPr>
          <a:xfrm>
            <a:off x="2793699" y="3282569"/>
            <a:ext cx="1060928" cy="45929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56">
            <a:extLst>
              <a:ext uri="{FF2B5EF4-FFF2-40B4-BE49-F238E27FC236}">
                <a16:creationId xmlns:a16="http://schemas.microsoft.com/office/drawing/2014/main" id="{AEFD484C-C84F-432C-859C-CF3339449027}"/>
              </a:ext>
            </a:extLst>
          </p:cNvPr>
          <p:cNvSpPr/>
          <p:nvPr/>
        </p:nvSpPr>
        <p:spPr>
          <a:xfrm>
            <a:off x="2790120" y="3734863"/>
            <a:ext cx="1060928" cy="45929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56">
            <a:extLst>
              <a:ext uri="{FF2B5EF4-FFF2-40B4-BE49-F238E27FC236}">
                <a16:creationId xmlns:a16="http://schemas.microsoft.com/office/drawing/2014/main" id="{6B8FA25D-B4B7-4457-8D36-E92983729079}"/>
              </a:ext>
            </a:extLst>
          </p:cNvPr>
          <p:cNvSpPr/>
          <p:nvPr/>
        </p:nvSpPr>
        <p:spPr>
          <a:xfrm>
            <a:off x="3822098" y="3284990"/>
            <a:ext cx="1060928" cy="45929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56">
            <a:extLst>
              <a:ext uri="{FF2B5EF4-FFF2-40B4-BE49-F238E27FC236}">
                <a16:creationId xmlns:a16="http://schemas.microsoft.com/office/drawing/2014/main" id="{BB8403F2-1D7F-42D3-849C-9A39015BBE81}"/>
              </a:ext>
            </a:extLst>
          </p:cNvPr>
          <p:cNvSpPr/>
          <p:nvPr/>
        </p:nvSpPr>
        <p:spPr>
          <a:xfrm>
            <a:off x="3814225" y="3728565"/>
            <a:ext cx="1060928" cy="45929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56">
            <a:extLst>
              <a:ext uri="{FF2B5EF4-FFF2-40B4-BE49-F238E27FC236}">
                <a16:creationId xmlns:a16="http://schemas.microsoft.com/office/drawing/2014/main" id="{93E6ECBC-0D41-46D0-BB7A-48FB7AF8AB63}"/>
              </a:ext>
            </a:extLst>
          </p:cNvPr>
          <p:cNvSpPr/>
          <p:nvPr/>
        </p:nvSpPr>
        <p:spPr>
          <a:xfrm>
            <a:off x="1892084" y="2809978"/>
            <a:ext cx="563847" cy="459294"/>
          </a:xfrm>
          <a:prstGeom prst="rect">
            <a:avLst/>
          </a:prstGeom>
          <a:blipFill>
            <a:blip r:embed="rId22" cstate="print"/>
            <a:stretch>
              <a:fillRect l="-1" r="-88158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56">
            <a:extLst>
              <a:ext uri="{FF2B5EF4-FFF2-40B4-BE49-F238E27FC236}">
                <a16:creationId xmlns:a16="http://schemas.microsoft.com/office/drawing/2014/main" id="{8BDC2724-B54C-4D86-9199-ED9416B12D59}"/>
              </a:ext>
            </a:extLst>
          </p:cNvPr>
          <p:cNvSpPr/>
          <p:nvPr/>
        </p:nvSpPr>
        <p:spPr>
          <a:xfrm>
            <a:off x="4049094" y="2825690"/>
            <a:ext cx="535606" cy="459294"/>
          </a:xfrm>
          <a:prstGeom prst="rect">
            <a:avLst/>
          </a:prstGeom>
          <a:blipFill>
            <a:blip r:embed="rId22" cstate="print"/>
            <a:stretch>
              <a:fillRect l="-19756" r="-78325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4001" y="1722602"/>
            <a:ext cx="6400800" cy="5486400"/>
          </a:xfrm>
          <a:custGeom>
            <a:avLst/>
            <a:gdLst/>
            <a:ahLst/>
            <a:cxnLst/>
            <a:rect l="l" t="t" r="r" b="b"/>
            <a:pathLst>
              <a:path w="6400800" h="5486400">
                <a:moveTo>
                  <a:pt x="0" y="5486400"/>
                </a:moveTo>
                <a:lnTo>
                  <a:pt x="6400800" y="5486400"/>
                </a:lnTo>
                <a:lnTo>
                  <a:pt x="6400800" y="0"/>
                </a:lnTo>
                <a:lnTo>
                  <a:pt x="0" y="0"/>
                </a:lnTo>
                <a:lnTo>
                  <a:pt x="0" y="548640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4247" y="2074229"/>
            <a:ext cx="648970" cy="203200"/>
          </a:xfrm>
          <a:custGeom>
            <a:avLst/>
            <a:gdLst/>
            <a:ahLst/>
            <a:cxnLst/>
            <a:rect l="l" t="t" r="r" b="b"/>
            <a:pathLst>
              <a:path w="648969" h="203200">
                <a:moveTo>
                  <a:pt x="526478" y="0"/>
                </a:moveTo>
                <a:lnTo>
                  <a:pt x="474765" y="16"/>
                </a:lnTo>
                <a:lnTo>
                  <a:pt x="122153" y="16"/>
                </a:lnTo>
                <a:lnTo>
                  <a:pt x="121348" y="431"/>
                </a:lnTo>
                <a:lnTo>
                  <a:pt x="762" y="201447"/>
                </a:lnTo>
                <a:lnTo>
                  <a:pt x="355" y="201866"/>
                </a:lnTo>
                <a:lnTo>
                  <a:pt x="0" y="202311"/>
                </a:lnTo>
                <a:lnTo>
                  <a:pt x="0" y="202641"/>
                </a:lnTo>
                <a:lnTo>
                  <a:pt x="1295" y="202717"/>
                </a:lnTo>
                <a:lnTo>
                  <a:pt x="648538" y="202717"/>
                </a:lnTo>
                <a:lnTo>
                  <a:pt x="647750" y="201333"/>
                </a:lnTo>
                <a:lnTo>
                  <a:pt x="527291" y="457"/>
                </a:lnTo>
                <a:lnTo>
                  <a:pt x="526508" y="16"/>
                </a:lnTo>
                <a:lnTo>
                  <a:pt x="474765" y="16"/>
                </a:lnTo>
                <a:lnTo>
                  <a:pt x="526501" y="12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77887" y="1993219"/>
            <a:ext cx="81915" cy="40640"/>
          </a:xfrm>
          <a:custGeom>
            <a:avLst/>
            <a:gdLst/>
            <a:ahLst/>
            <a:cxnLst/>
            <a:rect l="l" t="t" r="r" b="b"/>
            <a:pathLst>
              <a:path w="81915" h="40639">
                <a:moveTo>
                  <a:pt x="81368" y="0"/>
                </a:moveTo>
                <a:lnTo>
                  <a:pt x="0" y="0"/>
                </a:lnTo>
                <a:lnTo>
                  <a:pt x="114" y="40398"/>
                </a:lnTo>
                <a:lnTo>
                  <a:pt x="81203" y="40398"/>
                </a:lnTo>
                <a:lnTo>
                  <a:pt x="81321" y="647"/>
                </a:lnTo>
                <a:lnTo>
                  <a:pt x="81368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34859" y="2514464"/>
            <a:ext cx="243204" cy="127000"/>
          </a:xfrm>
          <a:custGeom>
            <a:avLst/>
            <a:gdLst/>
            <a:ahLst/>
            <a:cxnLst/>
            <a:rect l="l" t="t" r="r" b="b"/>
            <a:pathLst>
              <a:path w="243205" h="127000">
                <a:moveTo>
                  <a:pt x="0" y="127000"/>
                </a:moveTo>
                <a:lnTo>
                  <a:pt x="243154" y="127000"/>
                </a:lnTo>
                <a:lnTo>
                  <a:pt x="243154" y="0"/>
                </a:lnTo>
                <a:lnTo>
                  <a:pt x="0" y="0"/>
                </a:lnTo>
                <a:lnTo>
                  <a:pt x="0" y="12700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34859" y="2439534"/>
            <a:ext cx="81280" cy="74930"/>
          </a:xfrm>
          <a:custGeom>
            <a:avLst/>
            <a:gdLst/>
            <a:ahLst/>
            <a:cxnLst/>
            <a:rect l="l" t="t" r="r" b="b"/>
            <a:pathLst>
              <a:path w="81280" h="74930">
                <a:moveTo>
                  <a:pt x="0" y="74929"/>
                </a:moveTo>
                <a:lnTo>
                  <a:pt x="81102" y="74929"/>
                </a:lnTo>
                <a:lnTo>
                  <a:pt x="81102" y="0"/>
                </a:lnTo>
                <a:lnTo>
                  <a:pt x="0" y="0"/>
                </a:lnTo>
                <a:lnTo>
                  <a:pt x="0" y="74929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4859" y="2317614"/>
            <a:ext cx="567690" cy="121920"/>
          </a:xfrm>
          <a:custGeom>
            <a:avLst/>
            <a:gdLst/>
            <a:ahLst/>
            <a:cxnLst/>
            <a:rect l="l" t="t" r="r" b="b"/>
            <a:pathLst>
              <a:path w="567690" h="121919">
                <a:moveTo>
                  <a:pt x="0" y="121920"/>
                </a:moveTo>
                <a:lnTo>
                  <a:pt x="567385" y="121920"/>
                </a:lnTo>
                <a:lnTo>
                  <a:pt x="567385" y="0"/>
                </a:lnTo>
                <a:lnTo>
                  <a:pt x="0" y="0"/>
                </a:lnTo>
                <a:lnTo>
                  <a:pt x="0" y="12192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59128" y="2519544"/>
            <a:ext cx="243204" cy="121920"/>
          </a:xfrm>
          <a:custGeom>
            <a:avLst/>
            <a:gdLst/>
            <a:ahLst/>
            <a:cxnLst/>
            <a:rect l="l" t="t" r="r" b="b"/>
            <a:pathLst>
              <a:path w="243205" h="121919">
                <a:moveTo>
                  <a:pt x="0" y="121920"/>
                </a:moveTo>
                <a:lnTo>
                  <a:pt x="243116" y="121920"/>
                </a:lnTo>
                <a:lnTo>
                  <a:pt x="243116" y="0"/>
                </a:lnTo>
                <a:lnTo>
                  <a:pt x="0" y="0"/>
                </a:lnTo>
                <a:lnTo>
                  <a:pt x="0" y="12192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59128" y="2439534"/>
            <a:ext cx="81280" cy="80010"/>
          </a:xfrm>
          <a:custGeom>
            <a:avLst/>
            <a:gdLst/>
            <a:ahLst/>
            <a:cxnLst/>
            <a:rect l="l" t="t" r="r" b="b"/>
            <a:pathLst>
              <a:path w="81280" h="80010">
                <a:moveTo>
                  <a:pt x="0" y="80009"/>
                </a:moveTo>
                <a:lnTo>
                  <a:pt x="81178" y="80009"/>
                </a:lnTo>
                <a:lnTo>
                  <a:pt x="81178" y="0"/>
                </a:lnTo>
                <a:lnTo>
                  <a:pt x="0" y="0"/>
                </a:lnTo>
                <a:lnTo>
                  <a:pt x="0" y="80009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21167" y="2439292"/>
            <a:ext cx="81280" cy="81280"/>
          </a:xfrm>
          <a:custGeom>
            <a:avLst/>
            <a:gdLst/>
            <a:ahLst/>
            <a:cxnLst/>
            <a:rect l="l" t="t" r="r" b="b"/>
            <a:pathLst>
              <a:path w="81280" h="81280">
                <a:moveTo>
                  <a:pt x="81076" y="0"/>
                </a:moveTo>
                <a:lnTo>
                  <a:pt x="0" y="0"/>
                </a:lnTo>
                <a:lnTo>
                  <a:pt x="0" y="80848"/>
                </a:lnTo>
                <a:lnTo>
                  <a:pt x="81076" y="80848"/>
                </a:lnTo>
                <a:lnTo>
                  <a:pt x="81076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96822" y="2439534"/>
            <a:ext cx="81280" cy="74930"/>
          </a:xfrm>
          <a:custGeom>
            <a:avLst/>
            <a:gdLst/>
            <a:ahLst/>
            <a:cxnLst/>
            <a:rect l="l" t="t" r="r" b="b"/>
            <a:pathLst>
              <a:path w="81280" h="74930">
                <a:moveTo>
                  <a:pt x="0" y="74929"/>
                </a:moveTo>
                <a:lnTo>
                  <a:pt x="81191" y="74929"/>
                </a:lnTo>
                <a:lnTo>
                  <a:pt x="81191" y="0"/>
                </a:lnTo>
                <a:lnTo>
                  <a:pt x="0" y="0"/>
                </a:lnTo>
                <a:lnTo>
                  <a:pt x="0" y="74929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46782" y="3515378"/>
            <a:ext cx="171450" cy="377190"/>
          </a:xfrm>
          <a:custGeom>
            <a:avLst/>
            <a:gdLst/>
            <a:ahLst/>
            <a:cxnLst/>
            <a:rect l="l" t="t" r="r" b="b"/>
            <a:pathLst>
              <a:path w="171450" h="377189">
                <a:moveTo>
                  <a:pt x="30987" y="7447"/>
                </a:moveTo>
                <a:lnTo>
                  <a:pt x="32050" y="15651"/>
                </a:lnTo>
                <a:lnTo>
                  <a:pt x="33058" y="22949"/>
                </a:lnTo>
                <a:lnTo>
                  <a:pt x="33931" y="30751"/>
                </a:lnTo>
                <a:lnTo>
                  <a:pt x="34328" y="38574"/>
                </a:lnTo>
                <a:lnTo>
                  <a:pt x="34354" y="43654"/>
                </a:lnTo>
                <a:lnTo>
                  <a:pt x="34461" y="177462"/>
                </a:lnTo>
                <a:lnTo>
                  <a:pt x="32547" y="198272"/>
                </a:lnTo>
                <a:lnTo>
                  <a:pt x="26693" y="217786"/>
                </a:lnTo>
                <a:lnTo>
                  <a:pt x="16980" y="235520"/>
                </a:lnTo>
                <a:lnTo>
                  <a:pt x="3441" y="251477"/>
                </a:lnTo>
                <a:lnTo>
                  <a:pt x="850" y="253992"/>
                </a:lnTo>
                <a:lnTo>
                  <a:pt x="0" y="256379"/>
                </a:lnTo>
                <a:lnTo>
                  <a:pt x="3265" y="282871"/>
                </a:lnTo>
                <a:lnTo>
                  <a:pt x="11620" y="351617"/>
                </a:lnTo>
                <a:lnTo>
                  <a:pt x="14495" y="361498"/>
                </a:lnTo>
                <a:lnTo>
                  <a:pt x="20135" y="369301"/>
                </a:lnTo>
                <a:lnTo>
                  <a:pt x="28033" y="374466"/>
                </a:lnTo>
                <a:lnTo>
                  <a:pt x="37680" y="376432"/>
                </a:lnTo>
                <a:lnTo>
                  <a:pt x="64541" y="376669"/>
                </a:lnTo>
                <a:lnTo>
                  <a:pt x="91401" y="376420"/>
                </a:lnTo>
                <a:lnTo>
                  <a:pt x="128744" y="256379"/>
                </a:lnTo>
                <a:lnTo>
                  <a:pt x="132803" y="221823"/>
                </a:lnTo>
                <a:lnTo>
                  <a:pt x="134048" y="220032"/>
                </a:lnTo>
                <a:lnTo>
                  <a:pt x="165323" y="191770"/>
                </a:lnTo>
                <a:lnTo>
                  <a:pt x="169976" y="177462"/>
                </a:lnTo>
                <a:lnTo>
                  <a:pt x="170497" y="176598"/>
                </a:lnTo>
                <a:lnTo>
                  <a:pt x="170878" y="175709"/>
                </a:lnTo>
                <a:lnTo>
                  <a:pt x="170878" y="48277"/>
                </a:lnTo>
                <a:lnTo>
                  <a:pt x="170459" y="46728"/>
                </a:lnTo>
                <a:lnTo>
                  <a:pt x="170002" y="45204"/>
                </a:lnTo>
                <a:lnTo>
                  <a:pt x="169608" y="43654"/>
                </a:lnTo>
                <a:lnTo>
                  <a:pt x="163694" y="28013"/>
                </a:lnTo>
                <a:lnTo>
                  <a:pt x="163525" y="27779"/>
                </a:lnTo>
                <a:lnTo>
                  <a:pt x="66274" y="27779"/>
                </a:lnTo>
                <a:lnTo>
                  <a:pt x="55741" y="25412"/>
                </a:lnTo>
                <a:lnTo>
                  <a:pt x="44251" y="18318"/>
                </a:lnTo>
                <a:lnTo>
                  <a:pt x="39598" y="14749"/>
                </a:lnTo>
                <a:lnTo>
                  <a:pt x="35115" y="10838"/>
                </a:lnTo>
                <a:lnTo>
                  <a:pt x="30987" y="7447"/>
                </a:lnTo>
                <a:close/>
              </a:path>
              <a:path w="171450" h="377189">
                <a:moveTo>
                  <a:pt x="119831" y="0"/>
                </a:moveTo>
                <a:lnTo>
                  <a:pt x="112418" y="816"/>
                </a:lnTo>
                <a:lnTo>
                  <a:pt x="105480" y="3715"/>
                </a:lnTo>
                <a:lnTo>
                  <a:pt x="99098" y="8945"/>
                </a:lnTo>
                <a:lnTo>
                  <a:pt x="95846" y="12425"/>
                </a:lnTo>
                <a:lnTo>
                  <a:pt x="92100" y="15435"/>
                </a:lnTo>
                <a:lnTo>
                  <a:pt x="88299" y="18343"/>
                </a:lnTo>
                <a:lnTo>
                  <a:pt x="76810" y="25412"/>
                </a:lnTo>
                <a:lnTo>
                  <a:pt x="66274" y="27779"/>
                </a:lnTo>
                <a:lnTo>
                  <a:pt x="163525" y="27779"/>
                </a:lnTo>
                <a:lnTo>
                  <a:pt x="154741" y="15651"/>
                </a:lnTo>
                <a:lnTo>
                  <a:pt x="142728" y="6632"/>
                </a:lnTo>
                <a:lnTo>
                  <a:pt x="127634" y="1020"/>
                </a:lnTo>
                <a:lnTo>
                  <a:pt x="119831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54062" y="3327157"/>
            <a:ext cx="131851" cy="139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85531" y="3484160"/>
            <a:ext cx="266065" cy="470534"/>
          </a:xfrm>
          <a:custGeom>
            <a:avLst/>
            <a:gdLst/>
            <a:ahLst/>
            <a:cxnLst/>
            <a:rect l="l" t="t" r="r" b="b"/>
            <a:pathLst>
              <a:path w="266065" h="470535">
                <a:moveTo>
                  <a:pt x="63172" y="38"/>
                </a:moveTo>
                <a:lnTo>
                  <a:pt x="14095" y="26871"/>
                </a:lnTo>
                <a:lnTo>
                  <a:pt x="50" y="71786"/>
                </a:lnTo>
                <a:lnTo>
                  <a:pt x="0" y="205949"/>
                </a:lnTo>
                <a:lnTo>
                  <a:pt x="2832" y="228140"/>
                </a:lnTo>
                <a:lnTo>
                  <a:pt x="11163" y="247194"/>
                </a:lnTo>
                <a:lnTo>
                  <a:pt x="24685" y="262554"/>
                </a:lnTo>
                <a:lnTo>
                  <a:pt x="43120" y="273678"/>
                </a:lnTo>
                <a:lnTo>
                  <a:pt x="46342" y="275050"/>
                </a:lnTo>
                <a:lnTo>
                  <a:pt x="47383" y="276878"/>
                </a:lnTo>
                <a:lnTo>
                  <a:pt x="49626" y="296103"/>
                </a:lnTo>
                <a:lnTo>
                  <a:pt x="55371" y="343464"/>
                </a:lnTo>
                <a:lnTo>
                  <a:pt x="61056" y="390821"/>
                </a:lnTo>
                <a:lnTo>
                  <a:pt x="63853" y="414507"/>
                </a:lnTo>
                <a:lnTo>
                  <a:pt x="66560" y="438206"/>
                </a:lnTo>
                <a:lnTo>
                  <a:pt x="70145" y="450937"/>
                </a:lnTo>
                <a:lnTo>
                  <a:pt x="77357" y="461086"/>
                </a:lnTo>
                <a:lnTo>
                  <a:pt x="87486" y="467824"/>
                </a:lnTo>
                <a:lnTo>
                  <a:pt x="99821" y="470325"/>
                </a:lnTo>
                <a:lnTo>
                  <a:pt x="132816" y="470450"/>
                </a:lnTo>
                <a:lnTo>
                  <a:pt x="165878" y="470325"/>
                </a:lnTo>
                <a:lnTo>
                  <a:pt x="199262" y="439857"/>
                </a:lnTo>
                <a:lnTo>
                  <a:pt x="199669" y="437038"/>
                </a:lnTo>
                <a:lnTo>
                  <a:pt x="199593" y="434155"/>
                </a:lnTo>
                <a:lnTo>
                  <a:pt x="209081" y="355725"/>
                </a:lnTo>
                <a:lnTo>
                  <a:pt x="213628" y="317925"/>
                </a:lnTo>
                <a:lnTo>
                  <a:pt x="218554" y="276472"/>
                </a:lnTo>
                <a:lnTo>
                  <a:pt x="219849" y="274986"/>
                </a:lnTo>
                <a:lnTo>
                  <a:pt x="254622" y="247616"/>
                </a:lnTo>
                <a:lnTo>
                  <a:pt x="266039" y="207181"/>
                </a:lnTo>
                <a:lnTo>
                  <a:pt x="265988" y="69348"/>
                </a:lnTo>
                <a:lnTo>
                  <a:pt x="261978" y="45938"/>
                </a:lnTo>
                <a:lnTo>
                  <a:pt x="256005" y="34767"/>
                </a:lnTo>
                <a:lnTo>
                  <a:pt x="134515" y="34767"/>
                </a:lnTo>
                <a:lnTo>
                  <a:pt x="125477" y="33186"/>
                </a:lnTo>
                <a:lnTo>
                  <a:pt x="95008" y="12121"/>
                </a:lnTo>
                <a:lnTo>
                  <a:pt x="84984" y="5150"/>
                </a:lnTo>
                <a:lnTo>
                  <a:pt x="74380" y="1139"/>
                </a:lnTo>
                <a:lnTo>
                  <a:pt x="63172" y="38"/>
                </a:lnTo>
                <a:close/>
              </a:path>
              <a:path w="266065" h="470535">
                <a:moveTo>
                  <a:pt x="203631" y="0"/>
                </a:moveTo>
                <a:lnTo>
                  <a:pt x="193646" y="928"/>
                </a:lnTo>
                <a:lnTo>
                  <a:pt x="184266" y="4688"/>
                </a:lnTo>
                <a:lnTo>
                  <a:pt x="175463" y="11613"/>
                </a:lnTo>
                <a:lnTo>
                  <a:pt x="170157" y="16557"/>
                </a:lnTo>
                <a:lnTo>
                  <a:pt x="164490" y="21119"/>
                </a:lnTo>
                <a:lnTo>
                  <a:pt x="158575" y="25358"/>
                </a:lnTo>
                <a:lnTo>
                  <a:pt x="152526" y="29330"/>
                </a:lnTo>
                <a:lnTo>
                  <a:pt x="143577" y="33493"/>
                </a:lnTo>
                <a:lnTo>
                  <a:pt x="134515" y="34767"/>
                </a:lnTo>
                <a:lnTo>
                  <a:pt x="256005" y="34767"/>
                </a:lnTo>
                <a:lnTo>
                  <a:pt x="251277" y="25923"/>
                </a:lnTo>
                <a:lnTo>
                  <a:pt x="234997" y="10676"/>
                </a:lnTo>
                <a:lnTo>
                  <a:pt x="214248" y="1568"/>
                </a:lnTo>
                <a:lnTo>
                  <a:pt x="203631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19414" y="3515319"/>
            <a:ext cx="171450" cy="377190"/>
          </a:xfrm>
          <a:custGeom>
            <a:avLst/>
            <a:gdLst/>
            <a:ahLst/>
            <a:cxnLst/>
            <a:rect l="l" t="t" r="r" b="b"/>
            <a:pathLst>
              <a:path w="171450" h="377189">
                <a:moveTo>
                  <a:pt x="59366" y="0"/>
                </a:moveTo>
                <a:lnTo>
                  <a:pt x="15017" y="17070"/>
                </a:lnTo>
                <a:lnTo>
                  <a:pt x="158" y="55435"/>
                </a:lnTo>
                <a:lnTo>
                  <a:pt x="0" y="139062"/>
                </a:lnTo>
                <a:lnTo>
                  <a:pt x="171" y="166941"/>
                </a:lnTo>
                <a:lnTo>
                  <a:pt x="18856" y="209470"/>
                </a:lnTo>
                <a:lnTo>
                  <a:pt x="36379" y="220091"/>
                </a:lnTo>
                <a:lnTo>
                  <a:pt x="38017" y="222034"/>
                </a:lnTo>
                <a:lnTo>
                  <a:pt x="53321" y="350024"/>
                </a:lnTo>
                <a:lnTo>
                  <a:pt x="81515" y="376555"/>
                </a:lnTo>
                <a:lnTo>
                  <a:pt x="106337" y="376616"/>
                </a:lnTo>
                <a:lnTo>
                  <a:pt x="131159" y="376555"/>
                </a:lnTo>
                <a:lnTo>
                  <a:pt x="159505" y="350177"/>
                </a:lnTo>
                <a:lnTo>
                  <a:pt x="164911" y="304928"/>
                </a:lnTo>
                <a:lnTo>
                  <a:pt x="167651" y="282306"/>
                </a:lnTo>
                <a:lnTo>
                  <a:pt x="170910" y="255968"/>
                </a:lnTo>
                <a:lnTo>
                  <a:pt x="169754" y="253733"/>
                </a:lnTo>
                <a:lnTo>
                  <a:pt x="167265" y="251294"/>
                </a:lnTo>
                <a:lnTo>
                  <a:pt x="153815" y="235411"/>
                </a:lnTo>
                <a:lnTo>
                  <a:pt x="144113" y="217781"/>
                </a:lnTo>
                <a:lnTo>
                  <a:pt x="138297" y="198400"/>
                </a:lnTo>
                <a:lnTo>
                  <a:pt x="136506" y="177266"/>
                </a:lnTo>
                <a:lnTo>
                  <a:pt x="136519" y="135970"/>
                </a:lnTo>
                <a:lnTo>
                  <a:pt x="136193" y="94672"/>
                </a:lnTo>
                <a:lnTo>
                  <a:pt x="136465" y="53383"/>
                </a:lnTo>
                <a:lnTo>
                  <a:pt x="137584" y="27808"/>
                </a:lnTo>
                <a:lnTo>
                  <a:pt x="107899" y="27808"/>
                </a:lnTo>
                <a:lnTo>
                  <a:pt x="99304" y="26270"/>
                </a:lnTo>
                <a:lnTo>
                  <a:pt x="90773" y="21640"/>
                </a:lnTo>
                <a:lnTo>
                  <a:pt x="85033" y="17449"/>
                </a:lnTo>
                <a:lnTo>
                  <a:pt x="67189" y="2616"/>
                </a:lnTo>
                <a:lnTo>
                  <a:pt x="59366" y="0"/>
                </a:lnTo>
                <a:close/>
              </a:path>
              <a:path w="171450" h="377189">
                <a:moveTo>
                  <a:pt x="138271" y="12115"/>
                </a:moveTo>
                <a:lnTo>
                  <a:pt x="133978" y="15341"/>
                </a:lnTo>
                <a:lnTo>
                  <a:pt x="129673" y="18808"/>
                </a:lnTo>
                <a:lnTo>
                  <a:pt x="125139" y="21907"/>
                </a:lnTo>
                <a:lnTo>
                  <a:pt x="116523" y="26328"/>
                </a:lnTo>
                <a:lnTo>
                  <a:pt x="107899" y="27808"/>
                </a:lnTo>
                <a:lnTo>
                  <a:pt x="137584" y="27808"/>
                </a:lnTo>
                <a:lnTo>
                  <a:pt x="138271" y="12115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59638" y="3389806"/>
            <a:ext cx="106299" cy="1114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74188" y="3389821"/>
            <a:ext cx="106235" cy="1114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44492" y="4632389"/>
            <a:ext cx="598170" cy="662305"/>
          </a:xfrm>
          <a:custGeom>
            <a:avLst/>
            <a:gdLst/>
            <a:ahLst/>
            <a:cxnLst/>
            <a:rect l="l" t="t" r="r" b="b"/>
            <a:pathLst>
              <a:path w="598169" h="662304">
                <a:moveTo>
                  <a:pt x="12750" y="624560"/>
                </a:moveTo>
                <a:lnTo>
                  <a:pt x="6324" y="625652"/>
                </a:lnTo>
                <a:lnTo>
                  <a:pt x="0" y="625919"/>
                </a:lnTo>
                <a:lnTo>
                  <a:pt x="0" y="661733"/>
                </a:lnTo>
                <a:lnTo>
                  <a:pt x="264388" y="661733"/>
                </a:lnTo>
                <a:lnTo>
                  <a:pt x="264393" y="637714"/>
                </a:lnTo>
                <a:lnTo>
                  <a:pt x="264160" y="630008"/>
                </a:lnTo>
                <a:lnTo>
                  <a:pt x="264083" y="628332"/>
                </a:lnTo>
                <a:lnTo>
                  <a:pt x="262012" y="626529"/>
                </a:lnTo>
                <a:lnTo>
                  <a:pt x="28219" y="626529"/>
                </a:lnTo>
                <a:lnTo>
                  <a:pt x="12750" y="624560"/>
                </a:lnTo>
                <a:close/>
              </a:path>
              <a:path w="598169" h="662304">
                <a:moveTo>
                  <a:pt x="150977" y="0"/>
                </a:moveTo>
                <a:lnTo>
                  <a:pt x="149161" y="0"/>
                </a:lnTo>
                <a:lnTo>
                  <a:pt x="139810" y="17440"/>
                </a:lnTo>
                <a:lnTo>
                  <a:pt x="130328" y="34823"/>
                </a:lnTo>
                <a:lnTo>
                  <a:pt x="113030" y="70332"/>
                </a:lnTo>
                <a:lnTo>
                  <a:pt x="96480" y="120680"/>
                </a:lnTo>
                <a:lnTo>
                  <a:pt x="88206" y="171896"/>
                </a:lnTo>
                <a:lnTo>
                  <a:pt x="88035" y="223885"/>
                </a:lnTo>
                <a:lnTo>
                  <a:pt x="95796" y="276555"/>
                </a:lnTo>
                <a:lnTo>
                  <a:pt x="97053" y="282219"/>
                </a:lnTo>
                <a:lnTo>
                  <a:pt x="96380" y="286257"/>
                </a:lnTo>
                <a:lnTo>
                  <a:pt x="91922" y="290652"/>
                </a:lnTo>
                <a:lnTo>
                  <a:pt x="65616" y="332132"/>
                </a:lnTo>
                <a:lnTo>
                  <a:pt x="59888" y="378891"/>
                </a:lnTo>
                <a:lnTo>
                  <a:pt x="74079" y="423708"/>
                </a:lnTo>
                <a:lnTo>
                  <a:pt x="107530" y="459358"/>
                </a:lnTo>
                <a:lnTo>
                  <a:pt x="112966" y="462991"/>
                </a:lnTo>
                <a:lnTo>
                  <a:pt x="114484" y="466369"/>
                </a:lnTo>
                <a:lnTo>
                  <a:pt x="114528" y="472859"/>
                </a:lnTo>
                <a:lnTo>
                  <a:pt x="114414" y="541629"/>
                </a:lnTo>
                <a:lnTo>
                  <a:pt x="106387" y="544487"/>
                </a:lnTo>
                <a:lnTo>
                  <a:pt x="98564" y="546709"/>
                </a:lnTo>
                <a:lnTo>
                  <a:pt x="91186" y="549998"/>
                </a:lnTo>
                <a:lnTo>
                  <a:pt x="55999" y="575278"/>
                </a:lnTo>
                <a:lnTo>
                  <a:pt x="34785" y="613702"/>
                </a:lnTo>
                <a:lnTo>
                  <a:pt x="31991" y="622706"/>
                </a:lnTo>
                <a:lnTo>
                  <a:pt x="28219" y="626529"/>
                </a:lnTo>
                <a:lnTo>
                  <a:pt x="262012" y="626529"/>
                </a:lnTo>
                <a:lnTo>
                  <a:pt x="261546" y="626122"/>
                </a:lnTo>
                <a:lnTo>
                  <a:pt x="236499" y="626122"/>
                </a:lnTo>
                <a:lnTo>
                  <a:pt x="234008" y="624243"/>
                </a:lnTo>
                <a:lnTo>
                  <a:pt x="69418" y="624243"/>
                </a:lnTo>
                <a:lnTo>
                  <a:pt x="79671" y="604685"/>
                </a:lnTo>
                <a:lnTo>
                  <a:pt x="94891" y="590168"/>
                </a:lnTo>
                <a:lnTo>
                  <a:pt x="114088" y="581291"/>
                </a:lnTo>
                <a:lnTo>
                  <a:pt x="136271" y="578650"/>
                </a:lnTo>
                <a:lnTo>
                  <a:pt x="211164" y="578650"/>
                </a:lnTo>
                <a:lnTo>
                  <a:pt x="209570" y="576556"/>
                </a:lnTo>
                <a:lnTo>
                  <a:pt x="176326" y="551183"/>
                </a:lnTo>
                <a:lnTo>
                  <a:pt x="151142" y="542416"/>
                </a:lnTo>
                <a:lnTo>
                  <a:pt x="151142" y="478916"/>
                </a:lnTo>
                <a:lnTo>
                  <a:pt x="176752" y="473970"/>
                </a:lnTo>
                <a:lnTo>
                  <a:pt x="189147" y="471341"/>
                </a:lnTo>
                <a:lnTo>
                  <a:pt x="201295" y="468185"/>
                </a:lnTo>
                <a:lnTo>
                  <a:pt x="208305" y="466128"/>
                </a:lnTo>
                <a:lnTo>
                  <a:pt x="278901" y="466128"/>
                </a:lnTo>
                <a:lnTo>
                  <a:pt x="265887" y="459768"/>
                </a:lnTo>
                <a:lnTo>
                  <a:pt x="236562" y="438543"/>
                </a:lnTo>
                <a:lnTo>
                  <a:pt x="160103" y="438543"/>
                </a:lnTo>
                <a:lnTo>
                  <a:pt x="122705" y="424906"/>
                </a:lnTo>
                <a:lnTo>
                  <a:pt x="98612" y="389010"/>
                </a:lnTo>
                <a:lnTo>
                  <a:pt x="95545" y="366942"/>
                </a:lnTo>
                <a:lnTo>
                  <a:pt x="99426" y="345410"/>
                </a:lnTo>
                <a:lnTo>
                  <a:pt x="110324" y="326047"/>
                </a:lnTo>
                <a:lnTo>
                  <a:pt x="150818" y="326047"/>
                </a:lnTo>
                <a:lnTo>
                  <a:pt x="144052" y="312547"/>
                </a:lnTo>
                <a:lnTo>
                  <a:pt x="129517" y="265850"/>
                </a:lnTo>
                <a:lnTo>
                  <a:pt x="123193" y="218374"/>
                </a:lnTo>
                <a:lnTo>
                  <a:pt x="124761" y="171896"/>
                </a:lnTo>
                <a:lnTo>
                  <a:pt x="124866" y="169900"/>
                </a:lnTo>
                <a:lnTo>
                  <a:pt x="134143" y="121167"/>
                </a:lnTo>
                <a:lnTo>
                  <a:pt x="150901" y="71475"/>
                </a:lnTo>
                <a:lnTo>
                  <a:pt x="192979" y="71475"/>
                </a:lnTo>
                <a:lnTo>
                  <a:pt x="150977" y="0"/>
                </a:lnTo>
                <a:close/>
              </a:path>
              <a:path w="598169" h="662304">
                <a:moveTo>
                  <a:pt x="248805" y="624662"/>
                </a:moveTo>
                <a:lnTo>
                  <a:pt x="236499" y="626122"/>
                </a:lnTo>
                <a:lnTo>
                  <a:pt x="261546" y="626122"/>
                </a:lnTo>
                <a:lnTo>
                  <a:pt x="261035" y="625678"/>
                </a:lnTo>
                <a:lnTo>
                  <a:pt x="254063" y="624763"/>
                </a:lnTo>
                <a:lnTo>
                  <a:pt x="248805" y="624662"/>
                </a:lnTo>
                <a:close/>
              </a:path>
              <a:path w="598169" h="662304">
                <a:moveTo>
                  <a:pt x="211164" y="578650"/>
                </a:moveTo>
                <a:lnTo>
                  <a:pt x="136271" y="578650"/>
                </a:lnTo>
                <a:lnTo>
                  <a:pt x="155501" y="582562"/>
                </a:lnTo>
                <a:lnTo>
                  <a:pt x="172818" y="592312"/>
                </a:lnTo>
                <a:lnTo>
                  <a:pt x="186520" y="606628"/>
                </a:lnTo>
                <a:lnTo>
                  <a:pt x="194906" y="624243"/>
                </a:lnTo>
                <a:lnTo>
                  <a:pt x="234008" y="624243"/>
                </a:lnTo>
                <a:lnTo>
                  <a:pt x="233032" y="623506"/>
                </a:lnTo>
                <a:lnTo>
                  <a:pt x="231000" y="616026"/>
                </a:lnTo>
                <a:lnTo>
                  <a:pt x="225824" y="601575"/>
                </a:lnTo>
                <a:lnTo>
                  <a:pt x="218622" y="588444"/>
                </a:lnTo>
                <a:lnTo>
                  <a:pt x="211164" y="578650"/>
                </a:lnTo>
                <a:close/>
              </a:path>
              <a:path w="598169" h="662304">
                <a:moveTo>
                  <a:pt x="278901" y="466128"/>
                </a:moveTo>
                <a:lnTo>
                  <a:pt x="208305" y="466128"/>
                </a:lnTo>
                <a:lnTo>
                  <a:pt x="212775" y="466369"/>
                </a:lnTo>
                <a:lnTo>
                  <a:pt x="218363" y="470839"/>
                </a:lnTo>
                <a:lnTo>
                  <a:pt x="272041" y="504883"/>
                </a:lnTo>
                <a:lnTo>
                  <a:pt x="331216" y="527164"/>
                </a:lnTo>
                <a:lnTo>
                  <a:pt x="396640" y="537184"/>
                </a:lnTo>
                <a:lnTo>
                  <a:pt x="429892" y="537101"/>
                </a:lnTo>
                <a:lnTo>
                  <a:pt x="463626" y="534288"/>
                </a:lnTo>
                <a:lnTo>
                  <a:pt x="461530" y="530567"/>
                </a:lnTo>
                <a:lnTo>
                  <a:pt x="459943" y="527659"/>
                </a:lnTo>
                <a:lnTo>
                  <a:pt x="444177" y="500646"/>
                </a:lnTo>
                <a:lnTo>
                  <a:pt x="401942" y="500646"/>
                </a:lnTo>
                <a:lnTo>
                  <a:pt x="352560" y="493536"/>
                </a:lnTo>
                <a:lnTo>
                  <a:pt x="307187" y="479950"/>
                </a:lnTo>
                <a:lnTo>
                  <a:pt x="278901" y="466128"/>
                </a:lnTo>
                <a:close/>
              </a:path>
              <a:path w="598169" h="662304">
                <a:moveTo>
                  <a:pt x="192979" y="71475"/>
                </a:moveTo>
                <a:lnTo>
                  <a:pt x="150901" y="71475"/>
                </a:lnTo>
                <a:lnTo>
                  <a:pt x="401942" y="500646"/>
                </a:lnTo>
                <a:lnTo>
                  <a:pt x="444177" y="500646"/>
                </a:lnTo>
                <a:lnTo>
                  <a:pt x="378612" y="388531"/>
                </a:lnTo>
                <a:lnTo>
                  <a:pt x="377190" y="385406"/>
                </a:lnTo>
                <a:lnTo>
                  <a:pt x="403751" y="351980"/>
                </a:lnTo>
                <a:lnTo>
                  <a:pt x="357225" y="351980"/>
                </a:lnTo>
                <a:lnTo>
                  <a:pt x="323646" y="294462"/>
                </a:lnTo>
                <a:lnTo>
                  <a:pt x="375129" y="262343"/>
                </a:lnTo>
                <a:lnTo>
                  <a:pt x="304888" y="262343"/>
                </a:lnTo>
                <a:lnTo>
                  <a:pt x="271449" y="205371"/>
                </a:lnTo>
                <a:lnTo>
                  <a:pt x="433874" y="171246"/>
                </a:lnTo>
                <a:lnTo>
                  <a:pt x="253301" y="171246"/>
                </a:lnTo>
                <a:lnTo>
                  <a:pt x="250304" y="169900"/>
                </a:lnTo>
                <a:lnTo>
                  <a:pt x="247523" y="164795"/>
                </a:lnTo>
                <a:lnTo>
                  <a:pt x="243086" y="156865"/>
                </a:lnTo>
                <a:lnTo>
                  <a:pt x="238536" y="148999"/>
                </a:lnTo>
                <a:lnTo>
                  <a:pt x="192979" y="71475"/>
                </a:lnTo>
                <a:close/>
              </a:path>
              <a:path w="598169" h="662304">
                <a:moveTo>
                  <a:pt x="150818" y="326047"/>
                </a:moveTo>
                <a:lnTo>
                  <a:pt x="110324" y="326047"/>
                </a:lnTo>
                <a:lnTo>
                  <a:pt x="123771" y="356186"/>
                </a:lnTo>
                <a:lnTo>
                  <a:pt x="139719" y="384408"/>
                </a:lnTo>
                <a:lnTo>
                  <a:pt x="158152" y="410827"/>
                </a:lnTo>
                <a:lnTo>
                  <a:pt x="179057" y="435559"/>
                </a:lnTo>
                <a:lnTo>
                  <a:pt x="160103" y="438543"/>
                </a:lnTo>
                <a:lnTo>
                  <a:pt x="236562" y="438543"/>
                </a:lnTo>
                <a:lnTo>
                  <a:pt x="228722" y="432870"/>
                </a:lnTo>
                <a:lnTo>
                  <a:pt x="195757" y="399135"/>
                </a:lnTo>
                <a:lnTo>
                  <a:pt x="167055" y="358444"/>
                </a:lnTo>
                <a:lnTo>
                  <a:pt x="150818" y="326047"/>
                </a:lnTo>
                <a:close/>
              </a:path>
              <a:path w="598169" h="662304">
                <a:moveTo>
                  <a:pt x="524253" y="199986"/>
                </a:moveTo>
                <a:lnTo>
                  <a:pt x="475081" y="199986"/>
                </a:lnTo>
                <a:lnTo>
                  <a:pt x="476224" y="201421"/>
                </a:lnTo>
                <a:lnTo>
                  <a:pt x="357225" y="351980"/>
                </a:lnTo>
                <a:lnTo>
                  <a:pt x="403751" y="351980"/>
                </a:lnTo>
                <a:lnTo>
                  <a:pt x="524253" y="199986"/>
                </a:lnTo>
                <a:close/>
              </a:path>
              <a:path w="598169" h="662304">
                <a:moveTo>
                  <a:pt x="550332" y="167157"/>
                </a:moveTo>
                <a:lnTo>
                  <a:pt x="453339" y="167157"/>
                </a:lnTo>
                <a:lnTo>
                  <a:pt x="454088" y="169405"/>
                </a:lnTo>
                <a:lnTo>
                  <a:pt x="304888" y="262343"/>
                </a:lnTo>
                <a:lnTo>
                  <a:pt x="375129" y="262343"/>
                </a:lnTo>
                <a:lnTo>
                  <a:pt x="475081" y="199986"/>
                </a:lnTo>
                <a:lnTo>
                  <a:pt x="524253" y="199986"/>
                </a:lnTo>
                <a:lnTo>
                  <a:pt x="550332" y="167157"/>
                </a:lnTo>
                <a:close/>
              </a:path>
              <a:path w="598169" h="662304">
                <a:moveTo>
                  <a:pt x="571675" y="88235"/>
                </a:moveTo>
                <a:lnTo>
                  <a:pt x="559095" y="88936"/>
                </a:lnTo>
                <a:lnTo>
                  <a:pt x="547634" y="94683"/>
                </a:lnTo>
                <a:lnTo>
                  <a:pt x="539038" y="105092"/>
                </a:lnTo>
                <a:lnTo>
                  <a:pt x="536282" y="110401"/>
                </a:lnTo>
                <a:lnTo>
                  <a:pt x="533184" y="112560"/>
                </a:lnTo>
                <a:lnTo>
                  <a:pt x="508592" y="117386"/>
                </a:lnTo>
                <a:lnTo>
                  <a:pt x="253301" y="171246"/>
                </a:lnTo>
                <a:lnTo>
                  <a:pt x="433874" y="171246"/>
                </a:lnTo>
                <a:lnTo>
                  <a:pt x="453339" y="167157"/>
                </a:lnTo>
                <a:lnTo>
                  <a:pt x="550332" y="167157"/>
                </a:lnTo>
                <a:lnTo>
                  <a:pt x="559193" y="156006"/>
                </a:lnTo>
                <a:lnTo>
                  <a:pt x="563676" y="153987"/>
                </a:lnTo>
                <a:lnTo>
                  <a:pt x="567321" y="153619"/>
                </a:lnTo>
                <a:lnTo>
                  <a:pt x="574669" y="152271"/>
                </a:lnTo>
                <a:lnTo>
                  <a:pt x="597739" y="114669"/>
                </a:lnTo>
                <a:lnTo>
                  <a:pt x="592993" y="102607"/>
                </a:lnTo>
                <a:lnTo>
                  <a:pt x="583628" y="92963"/>
                </a:lnTo>
                <a:lnTo>
                  <a:pt x="571675" y="88235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74001" y="1871769"/>
            <a:ext cx="6400800" cy="4718599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013460">
              <a:lnSpc>
                <a:spcPct val="100000"/>
              </a:lnSpc>
              <a:spcBef>
                <a:spcPts val="295"/>
              </a:spcBef>
            </a:pPr>
            <a:r>
              <a:rPr sz="1400" spc="-5" dirty="0">
                <a:solidFill>
                  <a:srgbClr val="231F20"/>
                </a:solidFill>
                <a:latin typeface="Tahoma"/>
                <a:cs typeface="Tahoma"/>
              </a:rPr>
              <a:t>COMMUNITY</a:t>
            </a:r>
            <a:r>
              <a:rPr sz="1400" spc="-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231F20"/>
                </a:solidFill>
                <a:latin typeface="Tahoma"/>
                <a:cs typeface="Tahoma"/>
              </a:rPr>
              <a:t>CENTER</a:t>
            </a:r>
            <a:endParaRPr sz="1400" dirty="0">
              <a:latin typeface="Tahoma"/>
              <a:cs typeface="Tahoma"/>
            </a:endParaRPr>
          </a:p>
          <a:p>
            <a:pPr marL="1010285" marR="534670">
              <a:lnSpc>
                <a:spcPct val="100000"/>
              </a:lnSpc>
              <a:spcBef>
                <a:spcPts val="165"/>
              </a:spcBef>
            </a:pP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Used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to </a:t>
            </a:r>
            <a:r>
              <a:rPr sz="1200" b="0" spc="-10" dirty="0">
                <a:solidFill>
                  <a:srgbClr val="231F20"/>
                </a:solidFill>
                <a:latin typeface="DIN Light"/>
                <a:cs typeface="DIN Light"/>
              </a:rPr>
              <a:t>provide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training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and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community classes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as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well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as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enterprise  (training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some of the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villagers to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uses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sewing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machines, which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they have 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then used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to </a:t>
            </a:r>
            <a:r>
              <a:rPr sz="1200" b="0" spc="-10" dirty="0">
                <a:solidFill>
                  <a:srgbClr val="231F20"/>
                </a:solidFill>
                <a:latin typeface="DIN Light"/>
                <a:cs typeface="DIN Light"/>
              </a:rPr>
              <a:t>develop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their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own</a:t>
            </a:r>
            <a:r>
              <a:rPr sz="1200" b="0" spc="10" dirty="0">
                <a:solidFill>
                  <a:srgbClr val="231F20"/>
                </a:solidFill>
                <a:latin typeface="DIN Light"/>
                <a:cs typeface="DIN Light"/>
              </a:rPr>
              <a:t>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business)</a:t>
            </a:r>
            <a:endParaRPr sz="1200" dirty="0">
              <a:latin typeface="DIN Light"/>
              <a:cs typeface="DIN Light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50" dirty="0">
              <a:latin typeface="Times New Roman"/>
              <a:cs typeface="Times New Roman"/>
            </a:endParaRPr>
          </a:p>
          <a:p>
            <a:pPr marL="1031240">
              <a:lnSpc>
                <a:spcPct val="100000"/>
              </a:lnSpc>
            </a:pPr>
            <a:r>
              <a:rPr sz="1400" spc="5" dirty="0">
                <a:solidFill>
                  <a:srgbClr val="231F20"/>
                </a:solidFill>
                <a:latin typeface="Tahoma"/>
                <a:cs typeface="Tahoma"/>
              </a:rPr>
              <a:t>SOCIAL</a:t>
            </a:r>
            <a:r>
              <a:rPr sz="1400" spc="-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400" spc="35" dirty="0">
                <a:solidFill>
                  <a:srgbClr val="231F20"/>
                </a:solidFill>
                <a:latin typeface="Tahoma"/>
                <a:cs typeface="Tahoma"/>
              </a:rPr>
              <a:t>ENTERPRISE</a:t>
            </a:r>
            <a:endParaRPr sz="1400" dirty="0">
              <a:latin typeface="Tahoma"/>
              <a:cs typeface="Tahoma"/>
            </a:endParaRPr>
          </a:p>
          <a:p>
            <a:pPr marL="1010285" marR="802005">
              <a:lnSpc>
                <a:spcPct val="100000"/>
              </a:lnSpc>
              <a:spcBef>
                <a:spcPts val="170"/>
              </a:spcBef>
            </a:pPr>
            <a:r>
              <a:rPr sz="1200" b="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It is </a:t>
            </a:r>
            <a:r>
              <a:rPr sz="1200" b="0" spc="-5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important to empower people to take </a:t>
            </a:r>
            <a:r>
              <a:rPr sz="1200" b="0" spc="-15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care </a:t>
            </a:r>
            <a:r>
              <a:rPr sz="1200" b="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of </a:t>
            </a:r>
            <a:r>
              <a:rPr sz="1200" b="0" spc="-1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themselves. </a:t>
            </a:r>
            <a:r>
              <a:rPr sz="1200" b="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Social  </a:t>
            </a:r>
            <a:r>
              <a:rPr sz="1200" b="0" spc="-5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enterprise projects </a:t>
            </a:r>
            <a:r>
              <a:rPr sz="1200" b="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in the villages will </a:t>
            </a:r>
            <a:r>
              <a:rPr sz="1200" b="0" spc="-5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give </a:t>
            </a:r>
            <a:r>
              <a:rPr sz="1200" b="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them the </a:t>
            </a:r>
            <a:r>
              <a:rPr sz="1200" b="0" spc="-5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platform to start  </a:t>
            </a:r>
            <a:r>
              <a:rPr sz="1200" spc="-40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a </a:t>
            </a:r>
            <a:r>
              <a:rPr sz="1200" spc="-20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new </a:t>
            </a:r>
            <a:r>
              <a:rPr sz="1200" spc="-10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business venture </a:t>
            </a:r>
            <a:r>
              <a:rPr sz="1200" spc="-20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and </a:t>
            </a:r>
            <a:r>
              <a:rPr sz="1200" spc="-35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develop </a:t>
            </a:r>
            <a:r>
              <a:rPr sz="1200" spc="5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financial </a:t>
            </a:r>
            <a:r>
              <a:rPr sz="1200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security </a:t>
            </a:r>
            <a:r>
              <a:rPr sz="1200" spc="20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for </a:t>
            </a:r>
            <a:r>
              <a:rPr sz="1200" spc="5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the </a:t>
            </a:r>
            <a:r>
              <a:rPr sz="1200" spc="-5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village.  </a:t>
            </a:r>
            <a:r>
              <a:rPr sz="1200" b="0" spc="-5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Projects like; </a:t>
            </a:r>
            <a:r>
              <a:rPr sz="1200" b="0" spc="-1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Farming </a:t>
            </a:r>
            <a:r>
              <a:rPr sz="1200" b="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and irrigation, </a:t>
            </a:r>
            <a:r>
              <a:rPr sz="1200" b="0" spc="-5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Poultry farm, </a:t>
            </a:r>
            <a:r>
              <a:rPr sz="1200" b="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Fish </a:t>
            </a:r>
            <a:r>
              <a:rPr sz="1200" b="0" spc="-5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farm</a:t>
            </a:r>
            <a:r>
              <a:rPr sz="1200" b="0" spc="15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 </a:t>
            </a:r>
            <a:r>
              <a:rPr sz="1200" b="0" spc="-5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etc</a:t>
            </a:r>
            <a:endParaRPr sz="1200" dirty="0">
              <a:latin typeface="DIN Light" panose="02020500000000000000" pitchFamily="18" charset="0"/>
              <a:cs typeface="DIN Light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1010285">
              <a:lnSpc>
                <a:spcPct val="100000"/>
              </a:lnSpc>
            </a:pPr>
            <a:r>
              <a:rPr sz="1400" spc="-10" dirty="0">
                <a:solidFill>
                  <a:srgbClr val="231F20"/>
                </a:solidFill>
                <a:latin typeface="Tahoma"/>
                <a:cs typeface="Tahoma"/>
              </a:rPr>
              <a:t>MTA </a:t>
            </a:r>
            <a:r>
              <a:rPr sz="1400" spc="15" dirty="0">
                <a:solidFill>
                  <a:srgbClr val="231F20"/>
                </a:solidFill>
                <a:latin typeface="Tahoma"/>
                <a:cs typeface="Tahoma"/>
              </a:rPr>
              <a:t>SATELLITE</a:t>
            </a:r>
            <a:r>
              <a:rPr sz="1400" spc="-20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Tahoma"/>
                <a:cs typeface="Tahoma"/>
              </a:rPr>
              <a:t>SYSTEM</a:t>
            </a:r>
            <a:endParaRPr sz="1400" dirty="0">
              <a:latin typeface="Tahoma"/>
              <a:cs typeface="Tahoma"/>
            </a:endParaRPr>
          </a:p>
          <a:p>
            <a:pPr marL="1010285" marR="662940">
              <a:lnSpc>
                <a:spcPct val="100000"/>
              </a:lnSpc>
              <a:spcBef>
                <a:spcPts val="165"/>
              </a:spcBef>
            </a:pP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Many Ahmadi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villagers have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not seen Huzoor (atba) or </a:t>
            </a:r>
            <a:r>
              <a:rPr sz="1200" b="0" spc="-10" dirty="0">
                <a:solidFill>
                  <a:srgbClr val="231F20"/>
                </a:solidFill>
                <a:latin typeface="DIN Light"/>
                <a:cs typeface="DIN Light"/>
              </a:rPr>
              <a:t>even heard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his  </a:t>
            </a:r>
            <a:r>
              <a:rPr sz="1200" b="0" spc="-10" dirty="0">
                <a:solidFill>
                  <a:srgbClr val="231F20"/>
                </a:solidFill>
                <a:latin typeface="DIN Light"/>
                <a:cs typeface="DIN Light"/>
              </a:rPr>
              <a:t>voice.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Bringing </a:t>
            </a:r>
            <a:r>
              <a:rPr sz="1200" b="0" spc="-25" dirty="0">
                <a:solidFill>
                  <a:srgbClr val="231F20"/>
                </a:solidFill>
                <a:latin typeface="DIN Light"/>
                <a:cs typeface="DIN Light"/>
              </a:rPr>
              <a:t>MTA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to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these villages is a priority </a:t>
            </a:r>
            <a:r>
              <a:rPr sz="1200" b="0" spc="-10" dirty="0">
                <a:solidFill>
                  <a:srgbClr val="231F20"/>
                </a:solidFill>
                <a:latin typeface="DIN Light"/>
                <a:cs typeface="DIN Light"/>
              </a:rPr>
              <a:t>for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tarbiyyat</a:t>
            </a:r>
            <a:r>
              <a:rPr sz="1200" b="0" spc="10" dirty="0">
                <a:solidFill>
                  <a:srgbClr val="231F20"/>
                </a:solidFill>
                <a:latin typeface="DIN Light"/>
                <a:cs typeface="DIN Light"/>
              </a:rPr>
              <a:t>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purposes</a:t>
            </a:r>
            <a:endParaRPr sz="1200" dirty="0">
              <a:latin typeface="DIN Light"/>
              <a:cs typeface="DIN Light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 dirty="0">
              <a:latin typeface="Times New Roman"/>
              <a:cs typeface="Times New Roman"/>
            </a:endParaRPr>
          </a:p>
          <a:p>
            <a:pPr marL="1010285">
              <a:lnSpc>
                <a:spcPct val="100000"/>
              </a:lnSpc>
            </a:pPr>
            <a:r>
              <a:rPr sz="1400" spc="30" dirty="0">
                <a:solidFill>
                  <a:srgbClr val="231F20"/>
                </a:solidFill>
                <a:latin typeface="Tahoma"/>
                <a:cs typeface="Tahoma"/>
              </a:rPr>
              <a:t>SOLAR </a:t>
            </a:r>
            <a:r>
              <a:rPr sz="1400" spc="-10" dirty="0">
                <a:solidFill>
                  <a:srgbClr val="231F20"/>
                </a:solidFill>
                <a:latin typeface="Tahoma"/>
                <a:cs typeface="Tahoma"/>
              </a:rPr>
              <a:t>WATER</a:t>
            </a:r>
            <a:r>
              <a:rPr sz="1400" spc="-24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Tahoma"/>
                <a:cs typeface="Tahoma"/>
              </a:rPr>
              <a:t>SYSTEM</a:t>
            </a:r>
            <a:endParaRPr sz="1400" dirty="0">
              <a:latin typeface="Tahoma"/>
              <a:cs typeface="Tahoma"/>
            </a:endParaRPr>
          </a:p>
          <a:p>
            <a:pPr marL="1010285">
              <a:lnSpc>
                <a:spcPct val="100000"/>
              </a:lnSpc>
              <a:spcBef>
                <a:spcPts val="170"/>
              </a:spcBef>
            </a:pPr>
            <a:r>
              <a:rPr sz="1200" spc="-5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Solar </a:t>
            </a:r>
            <a:r>
              <a:rPr sz="1200" spc="5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centrifuge </a:t>
            </a:r>
            <a:r>
              <a:rPr sz="1200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pump </a:t>
            </a:r>
            <a:r>
              <a:rPr sz="1200" spc="5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installed </a:t>
            </a:r>
            <a:r>
              <a:rPr sz="1200" spc="15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in </a:t>
            </a:r>
            <a:r>
              <a:rPr sz="1200" spc="-40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a </a:t>
            </a:r>
            <a:r>
              <a:rPr sz="1200" spc="-30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deep </a:t>
            </a:r>
            <a:r>
              <a:rPr sz="1200" spc="-10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borehole </a:t>
            </a:r>
            <a:r>
              <a:rPr sz="1200" spc="-25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so </a:t>
            </a:r>
            <a:r>
              <a:rPr sz="1200" spc="10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sufficient water</a:t>
            </a:r>
            <a:r>
              <a:rPr sz="1200" spc="-200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 </a:t>
            </a:r>
            <a:r>
              <a:rPr sz="1200" spc="10" dirty="0">
                <a:solidFill>
                  <a:srgbClr val="231F20"/>
                </a:solidFill>
                <a:latin typeface="DIN Light" panose="02020500000000000000" pitchFamily="18" charset="0"/>
                <a:cs typeface="Arial"/>
              </a:rPr>
              <a:t>is</a:t>
            </a:r>
            <a:endParaRPr sz="1200" dirty="0">
              <a:latin typeface="DIN Light" panose="02020500000000000000" pitchFamily="18" charset="0"/>
              <a:cs typeface="Arial"/>
            </a:endParaRPr>
          </a:p>
          <a:p>
            <a:pPr marL="1010285">
              <a:lnSpc>
                <a:spcPct val="100000"/>
              </a:lnSpc>
            </a:pPr>
            <a:r>
              <a:rPr sz="1200" b="0" spc="-1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stored </a:t>
            </a:r>
            <a:r>
              <a:rPr sz="1200" b="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in </a:t>
            </a:r>
            <a:r>
              <a:rPr sz="1200" b="0" spc="-5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tanks. </a:t>
            </a:r>
            <a:r>
              <a:rPr sz="1200" b="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These </a:t>
            </a:r>
            <a:r>
              <a:rPr sz="1200" b="0" spc="-5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tanks </a:t>
            </a:r>
            <a:r>
              <a:rPr sz="1200" b="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will </a:t>
            </a:r>
            <a:r>
              <a:rPr sz="1200" b="0" spc="-5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feed various water </a:t>
            </a:r>
            <a:r>
              <a:rPr sz="1200" b="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points in the</a:t>
            </a:r>
            <a:r>
              <a:rPr sz="1200" b="0" spc="2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 </a:t>
            </a:r>
            <a:r>
              <a:rPr sz="1200" b="0" dirty="0">
                <a:solidFill>
                  <a:srgbClr val="231F20"/>
                </a:solidFill>
                <a:latin typeface="DIN Light" panose="02020500000000000000" pitchFamily="18" charset="0"/>
                <a:cs typeface="DIN Light"/>
              </a:rPr>
              <a:t>village.</a:t>
            </a:r>
            <a:endParaRPr sz="1200" dirty="0">
              <a:latin typeface="DIN Light" panose="02020500000000000000" pitchFamily="18" charset="0"/>
              <a:cs typeface="DIN Ligh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112969" y="5905976"/>
            <a:ext cx="400685" cy="624205"/>
          </a:xfrm>
          <a:custGeom>
            <a:avLst/>
            <a:gdLst/>
            <a:ahLst/>
            <a:cxnLst/>
            <a:rect l="l" t="t" r="r" b="b"/>
            <a:pathLst>
              <a:path w="400684" h="624204">
                <a:moveTo>
                  <a:pt x="204839" y="0"/>
                </a:moveTo>
                <a:lnTo>
                  <a:pt x="195085" y="0"/>
                </a:lnTo>
                <a:lnTo>
                  <a:pt x="191402" y="3594"/>
                </a:lnTo>
                <a:lnTo>
                  <a:pt x="186614" y="6565"/>
                </a:lnTo>
                <a:lnTo>
                  <a:pt x="159399" y="55587"/>
                </a:lnTo>
                <a:lnTo>
                  <a:pt x="136527" y="96867"/>
                </a:lnTo>
                <a:lnTo>
                  <a:pt x="112909" y="139989"/>
                </a:lnTo>
                <a:lnTo>
                  <a:pt x="89675" y="183311"/>
                </a:lnTo>
                <a:lnTo>
                  <a:pt x="67856" y="225820"/>
                </a:lnTo>
                <a:lnTo>
                  <a:pt x="47416" y="268970"/>
                </a:lnTo>
                <a:lnTo>
                  <a:pt x="28843" y="312953"/>
                </a:lnTo>
                <a:lnTo>
                  <a:pt x="12624" y="357962"/>
                </a:lnTo>
                <a:lnTo>
                  <a:pt x="1428" y="406374"/>
                </a:lnTo>
                <a:lnTo>
                  <a:pt x="0" y="431064"/>
                </a:lnTo>
                <a:lnTo>
                  <a:pt x="2071" y="456234"/>
                </a:lnTo>
                <a:lnTo>
                  <a:pt x="14469" y="500315"/>
                </a:lnTo>
                <a:lnTo>
                  <a:pt x="36272" y="539717"/>
                </a:lnTo>
                <a:lnTo>
                  <a:pt x="66050" y="573120"/>
                </a:lnTo>
                <a:lnTo>
                  <a:pt x="102375" y="599205"/>
                </a:lnTo>
                <a:lnTo>
                  <a:pt x="143818" y="616652"/>
                </a:lnTo>
                <a:lnTo>
                  <a:pt x="188951" y="624141"/>
                </a:lnTo>
                <a:lnTo>
                  <a:pt x="227331" y="622630"/>
                </a:lnTo>
                <a:lnTo>
                  <a:pt x="263522" y="614451"/>
                </a:lnTo>
                <a:lnTo>
                  <a:pt x="297375" y="599424"/>
                </a:lnTo>
                <a:lnTo>
                  <a:pt x="311404" y="589558"/>
                </a:lnTo>
                <a:lnTo>
                  <a:pt x="219411" y="589558"/>
                </a:lnTo>
                <a:lnTo>
                  <a:pt x="177751" y="589385"/>
                </a:lnTo>
                <a:lnTo>
                  <a:pt x="137705" y="578830"/>
                </a:lnTo>
                <a:lnTo>
                  <a:pt x="101250" y="558444"/>
                </a:lnTo>
                <a:lnTo>
                  <a:pt x="70365" y="528778"/>
                </a:lnTo>
                <a:lnTo>
                  <a:pt x="47029" y="490385"/>
                </a:lnTo>
                <a:lnTo>
                  <a:pt x="34022" y="440613"/>
                </a:lnTo>
                <a:lnTo>
                  <a:pt x="34168" y="415086"/>
                </a:lnTo>
                <a:lnTo>
                  <a:pt x="50309" y="352220"/>
                </a:lnTo>
                <a:lnTo>
                  <a:pt x="64026" y="316144"/>
                </a:lnTo>
                <a:lnTo>
                  <a:pt x="79464" y="280758"/>
                </a:lnTo>
                <a:lnTo>
                  <a:pt x="96063" y="245846"/>
                </a:lnTo>
                <a:lnTo>
                  <a:pt x="119927" y="198038"/>
                </a:lnTo>
                <a:lnTo>
                  <a:pt x="144577" y="150644"/>
                </a:lnTo>
                <a:lnTo>
                  <a:pt x="170065" y="103693"/>
                </a:lnTo>
                <a:lnTo>
                  <a:pt x="196444" y="57213"/>
                </a:lnTo>
                <a:lnTo>
                  <a:pt x="198561" y="53858"/>
                </a:lnTo>
                <a:lnTo>
                  <a:pt x="199949" y="51676"/>
                </a:lnTo>
                <a:lnTo>
                  <a:pt x="238235" y="51676"/>
                </a:lnTo>
                <a:lnTo>
                  <a:pt x="214542" y="8661"/>
                </a:lnTo>
                <a:lnTo>
                  <a:pt x="209119" y="4648"/>
                </a:lnTo>
                <a:lnTo>
                  <a:pt x="204839" y="0"/>
                </a:lnTo>
                <a:close/>
              </a:path>
              <a:path w="400684" h="624204">
                <a:moveTo>
                  <a:pt x="238235" y="51676"/>
                </a:moveTo>
                <a:lnTo>
                  <a:pt x="199949" y="51676"/>
                </a:lnTo>
                <a:lnTo>
                  <a:pt x="201054" y="53352"/>
                </a:lnTo>
                <a:lnTo>
                  <a:pt x="201842" y="54432"/>
                </a:lnTo>
                <a:lnTo>
                  <a:pt x="202515" y="55587"/>
                </a:lnTo>
                <a:lnTo>
                  <a:pt x="229300" y="102987"/>
                </a:lnTo>
                <a:lnTo>
                  <a:pt x="255294" y="150797"/>
                </a:lnTo>
                <a:lnTo>
                  <a:pt x="280384" y="199074"/>
                </a:lnTo>
                <a:lnTo>
                  <a:pt x="304455" y="247875"/>
                </a:lnTo>
                <a:lnTo>
                  <a:pt x="327394" y="297256"/>
                </a:lnTo>
                <a:lnTo>
                  <a:pt x="347276" y="344741"/>
                </a:lnTo>
                <a:lnTo>
                  <a:pt x="361900" y="393979"/>
                </a:lnTo>
                <a:lnTo>
                  <a:pt x="365631" y="441984"/>
                </a:lnTo>
                <a:lnTo>
                  <a:pt x="356110" y="485209"/>
                </a:lnTo>
                <a:lnTo>
                  <a:pt x="333923" y="523463"/>
                </a:lnTo>
                <a:lnTo>
                  <a:pt x="299657" y="556552"/>
                </a:lnTo>
                <a:lnTo>
                  <a:pt x="260706" y="578797"/>
                </a:lnTo>
                <a:lnTo>
                  <a:pt x="219411" y="589558"/>
                </a:lnTo>
                <a:lnTo>
                  <a:pt x="311404" y="589558"/>
                </a:lnTo>
                <a:lnTo>
                  <a:pt x="358504" y="546633"/>
                </a:lnTo>
                <a:lnTo>
                  <a:pt x="380356" y="511914"/>
                </a:lnTo>
                <a:lnTo>
                  <a:pt x="394230" y="473257"/>
                </a:lnTo>
                <a:lnTo>
                  <a:pt x="400063" y="430707"/>
                </a:lnTo>
                <a:lnTo>
                  <a:pt x="399695" y="413870"/>
                </a:lnTo>
                <a:lnTo>
                  <a:pt x="389446" y="364896"/>
                </a:lnTo>
                <a:lnTo>
                  <a:pt x="376183" y="325284"/>
                </a:lnTo>
                <a:lnTo>
                  <a:pt x="360717" y="286586"/>
                </a:lnTo>
                <a:lnTo>
                  <a:pt x="343438" y="248676"/>
                </a:lnTo>
                <a:lnTo>
                  <a:pt x="324739" y="211429"/>
                </a:lnTo>
                <a:lnTo>
                  <a:pt x="298448" y="161810"/>
                </a:lnTo>
                <a:lnTo>
                  <a:pt x="271658" y="112450"/>
                </a:lnTo>
                <a:lnTo>
                  <a:pt x="238235" y="51676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32085" y="6208422"/>
            <a:ext cx="112928" cy="2516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432476" y="0"/>
            <a:ext cx="334010" cy="297815"/>
          </a:xfrm>
          <a:custGeom>
            <a:avLst/>
            <a:gdLst/>
            <a:ahLst/>
            <a:cxnLst/>
            <a:rect l="l" t="t" r="r" b="b"/>
            <a:pathLst>
              <a:path w="334009" h="297815">
                <a:moveTo>
                  <a:pt x="222595" y="0"/>
                </a:moveTo>
                <a:lnTo>
                  <a:pt x="334009" y="118938"/>
                </a:lnTo>
                <a:lnTo>
                  <a:pt x="167004" y="297220"/>
                </a:lnTo>
                <a:lnTo>
                  <a:pt x="0" y="118938"/>
                </a:lnTo>
                <a:lnTo>
                  <a:pt x="111414" y="0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432476" y="328322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432476" y="715990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432476" y="1103657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432476" y="1491325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432476" y="1878992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432476" y="2266660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432476" y="2654327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432476" y="3041995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432476" y="342966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432476" y="3817330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432476" y="4204997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432476" y="4592665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432476" y="4980332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432476" y="5368000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432476" y="5755668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432476" y="6143335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432476" y="6531002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432476" y="6918670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599481" y="7306337"/>
            <a:ext cx="167005" cy="254000"/>
          </a:xfrm>
          <a:custGeom>
            <a:avLst/>
            <a:gdLst/>
            <a:ahLst/>
            <a:cxnLst/>
            <a:rect l="l" t="t" r="r" b="b"/>
            <a:pathLst>
              <a:path w="167004" h="254000">
                <a:moveTo>
                  <a:pt x="0" y="0"/>
                </a:moveTo>
                <a:lnTo>
                  <a:pt x="167005" y="178282"/>
                </a:lnTo>
                <a:lnTo>
                  <a:pt x="96388" y="253667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432476" y="7306337"/>
            <a:ext cx="167005" cy="254000"/>
          </a:xfrm>
          <a:custGeom>
            <a:avLst/>
            <a:gdLst/>
            <a:ahLst/>
            <a:cxnLst/>
            <a:rect l="l" t="t" r="r" b="b"/>
            <a:pathLst>
              <a:path w="167004" h="254000">
                <a:moveTo>
                  <a:pt x="70616" y="253667"/>
                </a:moveTo>
                <a:lnTo>
                  <a:pt x="0" y="178282"/>
                </a:lnTo>
                <a:lnTo>
                  <a:pt x="167004" y="0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560493" y="0"/>
            <a:ext cx="334010" cy="297815"/>
          </a:xfrm>
          <a:custGeom>
            <a:avLst/>
            <a:gdLst/>
            <a:ahLst/>
            <a:cxnLst/>
            <a:rect l="l" t="t" r="r" b="b"/>
            <a:pathLst>
              <a:path w="334009" h="297815">
                <a:moveTo>
                  <a:pt x="222595" y="0"/>
                </a:moveTo>
                <a:lnTo>
                  <a:pt x="334009" y="118938"/>
                </a:lnTo>
                <a:lnTo>
                  <a:pt x="167004" y="297220"/>
                </a:lnTo>
                <a:lnTo>
                  <a:pt x="0" y="118938"/>
                </a:lnTo>
                <a:lnTo>
                  <a:pt x="111414" y="0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560493" y="328322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560493" y="715990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560493" y="1103657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560493" y="1491325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560493" y="1878992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560493" y="2266660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560493" y="2654327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560493" y="3041995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560493" y="342966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560493" y="3817330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560493" y="4204997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560493" y="4592665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560493" y="4980332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560493" y="5368000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560493" y="5755668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560493" y="6143335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560493" y="6531002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9560493" y="6918670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727499" y="7306337"/>
            <a:ext cx="167005" cy="254000"/>
          </a:xfrm>
          <a:custGeom>
            <a:avLst/>
            <a:gdLst/>
            <a:ahLst/>
            <a:cxnLst/>
            <a:rect l="l" t="t" r="r" b="b"/>
            <a:pathLst>
              <a:path w="167004" h="254000">
                <a:moveTo>
                  <a:pt x="0" y="0"/>
                </a:moveTo>
                <a:lnTo>
                  <a:pt x="167005" y="178282"/>
                </a:lnTo>
                <a:lnTo>
                  <a:pt x="96388" y="253667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560493" y="7306337"/>
            <a:ext cx="167005" cy="254000"/>
          </a:xfrm>
          <a:custGeom>
            <a:avLst/>
            <a:gdLst/>
            <a:ahLst/>
            <a:cxnLst/>
            <a:rect l="l" t="t" r="r" b="b"/>
            <a:pathLst>
              <a:path w="167004" h="254000">
                <a:moveTo>
                  <a:pt x="70616" y="253667"/>
                </a:moveTo>
                <a:lnTo>
                  <a:pt x="0" y="178282"/>
                </a:lnTo>
                <a:lnTo>
                  <a:pt x="167004" y="0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0" y="736193"/>
            <a:ext cx="7174865" cy="567055"/>
          </a:xfrm>
          <a:custGeom>
            <a:avLst/>
            <a:gdLst/>
            <a:ahLst/>
            <a:cxnLst/>
            <a:rect l="l" t="t" r="r" b="b"/>
            <a:pathLst>
              <a:path w="7174865" h="567055">
                <a:moveTo>
                  <a:pt x="0" y="566927"/>
                </a:moveTo>
                <a:lnTo>
                  <a:pt x="7174801" y="566927"/>
                </a:lnTo>
                <a:lnTo>
                  <a:pt x="7174801" y="0"/>
                </a:lnTo>
                <a:lnTo>
                  <a:pt x="0" y="0"/>
                </a:lnTo>
                <a:lnTo>
                  <a:pt x="0" y="5669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0" y="734979"/>
            <a:ext cx="652145" cy="567055"/>
          </a:xfrm>
          <a:custGeom>
            <a:avLst/>
            <a:gdLst/>
            <a:ahLst/>
            <a:cxnLst/>
            <a:rect l="l" t="t" r="r" b="b"/>
            <a:pathLst>
              <a:path w="652145" h="567055">
                <a:moveTo>
                  <a:pt x="651700" y="0"/>
                </a:moveTo>
                <a:lnTo>
                  <a:pt x="0" y="504050"/>
                </a:lnTo>
                <a:lnTo>
                  <a:pt x="0" y="566940"/>
                </a:lnTo>
                <a:lnTo>
                  <a:pt x="651700" y="566940"/>
                </a:lnTo>
                <a:lnTo>
                  <a:pt x="6517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930805" y="770895"/>
            <a:ext cx="53968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spc="-60" dirty="0">
                <a:solidFill>
                  <a:srgbClr val="77DD77"/>
                </a:solidFill>
                <a:latin typeface="Tahoma"/>
                <a:cs typeface="Tahoma"/>
              </a:rPr>
              <a:t>WHAT</a:t>
            </a:r>
            <a:r>
              <a:rPr sz="3000" b="0" spc="-229" dirty="0">
                <a:solidFill>
                  <a:srgbClr val="77DD77"/>
                </a:solidFill>
                <a:latin typeface="Tahoma"/>
                <a:cs typeface="Tahoma"/>
              </a:rPr>
              <a:t> </a:t>
            </a:r>
            <a:r>
              <a:rPr sz="3000" b="0" spc="-70" dirty="0">
                <a:solidFill>
                  <a:srgbClr val="77DD77"/>
                </a:solidFill>
                <a:latin typeface="Tahoma"/>
                <a:cs typeface="Tahoma"/>
              </a:rPr>
              <a:t>IS</a:t>
            </a:r>
            <a:r>
              <a:rPr sz="3000" b="0" spc="-225" dirty="0">
                <a:solidFill>
                  <a:srgbClr val="77DD77"/>
                </a:solidFill>
                <a:latin typeface="Tahoma"/>
                <a:cs typeface="Tahoma"/>
              </a:rPr>
              <a:t> </a:t>
            </a:r>
            <a:r>
              <a:rPr sz="3000" b="0" spc="-40" dirty="0">
                <a:solidFill>
                  <a:srgbClr val="77DD77"/>
                </a:solidFill>
                <a:latin typeface="Tahoma"/>
                <a:cs typeface="Tahoma"/>
              </a:rPr>
              <a:t>IN</a:t>
            </a:r>
            <a:r>
              <a:rPr sz="3000" b="0" spc="-225" dirty="0">
                <a:solidFill>
                  <a:srgbClr val="77DD77"/>
                </a:solidFill>
                <a:latin typeface="Tahoma"/>
                <a:cs typeface="Tahoma"/>
              </a:rPr>
              <a:t> </a:t>
            </a:r>
            <a:r>
              <a:rPr sz="3000" b="0" spc="75" dirty="0">
                <a:solidFill>
                  <a:srgbClr val="77DD77"/>
                </a:solidFill>
                <a:latin typeface="Tahoma"/>
                <a:cs typeface="Tahoma"/>
              </a:rPr>
              <a:t>A</a:t>
            </a:r>
            <a:r>
              <a:rPr sz="3000" b="0" spc="-229" dirty="0">
                <a:solidFill>
                  <a:srgbClr val="77DD77"/>
                </a:solidFill>
                <a:latin typeface="Tahoma"/>
                <a:cs typeface="Tahoma"/>
              </a:rPr>
              <a:t> </a:t>
            </a:r>
            <a:r>
              <a:rPr sz="3000" b="0" u="heavy" spc="50" dirty="0">
                <a:solidFill>
                  <a:srgbClr val="77DD77"/>
                </a:solidFill>
                <a:uFill>
                  <a:solidFill>
                    <a:srgbClr val="77DD77"/>
                  </a:solidFill>
                </a:uFill>
                <a:latin typeface="Tahoma"/>
                <a:cs typeface="Tahoma"/>
              </a:rPr>
              <a:t>MODEL</a:t>
            </a:r>
            <a:r>
              <a:rPr sz="3000" b="0" u="heavy" spc="-225" dirty="0">
                <a:solidFill>
                  <a:srgbClr val="77DD77"/>
                </a:solidFill>
                <a:uFill>
                  <a:solidFill>
                    <a:srgbClr val="77DD77"/>
                  </a:solidFill>
                </a:uFill>
                <a:latin typeface="Tahoma"/>
                <a:cs typeface="Tahoma"/>
              </a:rPr>
              <a:t> </a:t>
            </a:r>
            <a:r>
              <a:rPr sz="3000" b="0" u="heavy" spc="40" dirty="0">
                <a:solidFill>
                  <a:srgbClr val="77DD77"/>
                </a:solidFill>
                <a:uFill>
                  <a:solidFill>
                    <a:srgbClr val="77DD77"/>
                  </a:solidFill>
                </a:uFill>
                <a:latin typeface="Tahoma"/>
                <a:cs typeface="Tahoma"/>
              </a:rPr>
              <a:t>VILLAGE</a:t>
            </a:r>
            <a:r>
              <a:rPr sz="3000" b="0" spc="40" dirty="0">
                <a:solidFill>
                  <a:srgbClr val="77DD77"/>
                </a:solidFill>
                <a:latin typeface="Tahoma"/>
                <a:cs typeface="Tahoma"/>
              </a:rPr>
              <a:t>?</a:t>
            </a:r>
            <a:endParaRPr sz="3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4001" y="1722602"/>
            <a:ext cx="6400800" cy="5486400"/>
          </a:xfrm>
          <a:custGeom>
            <a:avLst/>
            <a:gdLst/>
            <a:ahLst/>
            <a:cxnLst/>
            <a:rect l="l" t="t" r="r" b="b"/>
            <a:pathLst>
              <a:path w="6400800" h="5486400">
                <a:moveTo>
                  <a:pt x="0" y="5486400"/>
                </a:moveTo>
                <a:lnTo>
                  <a:pt x="6400800" y="5486400"/>
                </a:lnTo>
                <a:lnTo>
                  <a:pt x="6400800" y="0"/>
                </a:lnTo>
                <a:lnTo>
                  <a:pt x="0" y="0"/>
                </a:lnTo>
                <a:lnTo>
                  <a:pt x="0" y="548640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74001" y="1871769"/>
            <a:ext cx="6400800" cy="478853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010285">
              <a:lnSpc>
                <a:spcPct val="100000"/>
              </a:lnSpc>
              <a:spcBef>
                <a:spcPts val="295"/>
              </a:spcBef>
            </a:pPr>
            <a:r>
              <a:rPr sz="1400" spc="-15" dirty="0">
                <a:solidFill>
                  <a:srgbClr val="231F20"/>
                </a:solidFill>
                <a:latin typeface="Tahoma"/>
                <a:cs typeface="Tahoma"/>
              </a:rPr>
              <a:t>TOILETS</a:t>
            </a:r>
            <a:endParaRPr sz="1400">
              <a:latin typeface="Tahoma"/>
              <a:cs typeface="Tahoma"/>
            </a:endParaRPr>
          </a:p>
          <a:p>
            <a:pPr marL="1010285" marR="487680">
              <a:lnSpc>
                <a:spcPct val="100000"/>
              </a:lnSpc>
              <a:spcBef>
                <a:spcPts val="165"/>
              </a:spcBef>
            </a:pP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Sanitary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solutions </a:t>
            </a:r>
            <a:r>
              <a:rPr sz="1200" b="0" spc="-15" dirty="0">
                <a:solidFill>
                  <a:srgbClr val="231F20"/>
                </a:solidFill>
                <a:latin typeface="DIN Light"/>
                <a:cs typeface="DIN Light"/>
              </a:rPr>
              <a:t>are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a big part of </a:t>
            </a:r>
            <a:r>
              <a:rPr sz="1200" b="0" spc="-10" dirty="0">
                <a:solidFill>
                  <a:srgbClr val="231F20"/>
                </a:solidFill>
                <a:latin typeface="DIN Light"/>
                <a:cs typeface="DIN Light"/>
              </a:rPr>
              <a:t>improving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the village. </a:t>
            </a:r>
            <a:r>
              <a:rPr sz="1200" b="0" spc="-10" dirty="0">
                <a:solidFill>
                  <a:srgbClr val="231F20"/>
                </a:solidFill>
                <a:latin typeface="DIN Light"/>
                <a:cs typeface="DIN Light"/>
              </a:rPr>
              <a:t>Traditionally  there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may not be any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privacy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or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safe place to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go. Purpose built</a:t>
            </a:r>
            <a:r>
              <a:rPr sz="1200" b="0" spc="-20" dirty="0">
                <a:solidFill>
                  <a:srgbClr val="231F20"/>
                </a:solidFill>
                <a:latin typeface="DIN Light"/>
                <a:cs typeface="DIN Light"/>
              </a:rPr>
              <a:t>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communal  toilets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will </a:t>
            </a:r>
            <a:r>
              <a:rPr sz="1200" b="0" spc="-10" dirty="0">
                <a:solidFill>
                  <a:srgbClr val="231F20"/>
                </a:solidFill>
                <a:latin typeface="DIN Light"/>
                <a:cs typeface="DIN Light"/>
              </a:rPr>
              <a:t>promote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cleanliness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and </a:t>
            </a:r>
            <a:r>
              <a:rPr sz="1200" b="0" spc="-10" dirty="0">
                <a:solidFill>
                  <a:srgbClr val="231F20"/>
                </a:solidFill>
                <a:latin typeface="DIN Light"/>
                <a:cs typeface="DIN Light"/>
              </a:rPr>
              <a:t>ensure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all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waste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is </a:t>
            </a:r>
            <a:r>
              <a:rPr sz="1200" b="0" spc="-10" dirty="0">
                <a:solidFill>
                  <a:srgbClr val="231F20"/>
                </a:solidFill>
                <a:latin typeface="DIN Light"/>
                <a:cs typeface="DIN Light"/>
              </a:rPr>
              <a:t>stored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in one 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location</a:t>
            </a:r>
            <a:endParaRPr sz="1200">
              <a:latin typeface="DIN Light"/>
              <a:cs typeface="DIN Light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1010285">
              <a:lnSpc>
                <a:spcPct val="100000"/>
              </a:lnSpc>
              <a:spcBef>
                <a:spcPts val="5"/>
              </a:spcBef>
            </a:pPr>
            <a:r>
              <a:rPr sz="1400" spc="-15" dirty="0">
                <a:solidFill>
                  <a:srgbClr val="231F20"/>
                </a:solidFill>
                <a:latin typeface="Tahoma"/>
                <a:cs typeface="Tahoma"/>
              </a:rPr>
              <a:t>LIGHTING</a:t>
            </a:r>
            <a:endParaRPr sz="1400">
              <a:latin typeface="Tahoma"/>
              <a:cs typeface="Tahoma"/>
            </a:endParaRPr>
          </a:p>
          <a:p>
            <a:pPr marL="1010285" marR="640080">
              <a:lnSpc>
                <a:spcPct val="100000"/>
              </a:lnSpc>
              <a:spcBef>
                <a:spcPts val="165"/>
              </a:spcBef>
            </a:pPr>
            <a:r>
              <a:rPr sz="1200" spc="5" dirty="0">
                <a:solidFill>
                  <a:srgbClr val="231F20"/>
                </a:solidFill>
                <a:latin typeface="Arial"/>
                <a:cs typeface="Arial"/>
              </a:rPr>
              <a:t>Electrification to the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village </a:t>
            </a:r>
            <a:r>
              <a:rPr sz="1200" spc="10" dirty="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provided </a:t>
            </a:r>
            <a:r>
              <a:rPr sz="1200" spc="-55" dirty="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sz="1200" spc="15" dirty="0">
                <a:solidFill>
                  <a:srgbClr val="231F20"/>
                </a:solidFill>
                <a:latin typeface="Arial"/>
                <a:cs typeface="Arial"/>
              </a:rPr>
              <a:t>number </a:t>
            </a:r>
            <a:r>
              <a:rPr sz="1200" spc="-5" dirty="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sz="1200" spc="5" dirty="0">
                <a:solidFill>
                  <a:srgbClr val="231F20"/>
                </a:solidFill>
                <a:latin typeface="Arial"/>
                <a:cs typeface="Arial"/>
              </a:rPr>
              <a:t>solutions; 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Independent DC Solar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system </a:t>
            </a:r>
            <a:r>
              <a:rPr sz="1200" b="0" spc="-10" dirty="0">
                <a:solidFill>
                  <a:srgbClr val="231F20"/>
                </a:solidFill>
                <a:latin typeface="DIN Light"/>
                <a:cs typeface="DIN Light"/>
              </a:rPr>
              <a:t>for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each house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(powers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3 lights and  </a:t>
            </a:r>
            <a:r>
              <a:rPr sz="1200" b="0" spc="-10" dirty="0">
                <a:solidFill>
                  <a:srgbClr val="231F20"/>
                </a:solidFill>
                <a:latin typeface="DIN Light"/>
                <a:cs typeface="DIN Light"/>
              </a:rPr>
              <a:t>charges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phones), Grid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electric system (Central battery </a:t>
            </a:r>
            <a:r>
              <a:rPr sz="1200" b="0" spc="-10" dirty="0">
                <a:solidFill>
                  <a:srgbClr val="231F20"/>
                </a:solidFill>
                <a:latin typeface="DIN Light"/>
                <a:cs typeface="DIN Light"/>
              </a:rPr>
              <a:t>room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is  </a:t>
            </a:r>
            <a:r>
              <a:rPr sz="1200" b="0" spc="-10" dirty="0">
                <a:solidFill>
                  <a:srgbClr val="231F20"/>
                </a:solidFill>
                <a:latin typeface="DIN Light"/>
                <a:cs typeface="DIN Light"/>
              </a:rPr>
              <a:t>powered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by solar panels and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feeds electricity to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each house via</a:t>
            </a:r>
            <a:r>
              <a:rPr sz="1200" b="0" spc="-30" dirty="0">
                <a:solidFill>
                  <a:srgbClr val="231F20"/>
                </a:solidFill>
                <a:latin typeface="DIN Light"/>
                <a:cs typeface="DIN Light"/>
              </a:rPr>
              <a:t>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cables). 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Solar </a:t>
            </a:r>
            <a:r>
              <a:rPr sz="1200" b="0" spc="-10" dirty="0">
                <a:solidFill>
                  <a:srgbClr val="231F20"/>
                </a:solidFill>
                <a:latin typeface="DIN Light"/>
                <a:cs typeface="DIN Light"/>
              </a:rPr>
              <a:t>street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lights </a:t>
            </a:r>
            <a:r>
              <a:rPr sz="1200" b="0" spc="-15" dirty="0">
                <a:solidFill>
                  <a:srgbClr val="231F20"/>
                </a:solidFill>
                <a:latin typeface="DIN Light"/>
                <a:cs typeface="DIN Light"/>
              </a:rPr>
              <a:t>are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built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to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light a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safe passage to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the village and 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boost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security at night.</a:t>
            </a:r>
            <a:endParaRPr sz="1200">
              <a:latin typeface="DIN Light"/>
              <a:cs typeface="DIN Light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Times New Roman"/>
              <a:cs typeface="Times New Roman"/>
            </a:endParaRPr>
          </a:p>
          <a:p>
            <a:pPr marL="1010285">
              <a:lnSpc>
                <a:spcPct val="100000"/>
              </a:lnSpc>
            </a:pPr>
            <a:r>
              <a:rPr sz="1400" dirty="0">
                <a:solidFill>
                  <a:srgbClr val="231F20"/>
                </a:solidFill>
                <a:latin typeface="Tahoma"/>
                <a:cs typeface="Tahoma"/>
              </a:rPr>
              <a:t>ROADS</a:t>
            </a:r>
            <a:endParaRPr sz="1400">
              <a:latin typeface="Tahoma"/>
              <a:cs typeface="Tahoma"/>
            </a:endParaRPr>
          </a:p>
          <a:p>
            <a:pPr marL="1010285" marR="873125">
              <a:lnSpc>
                <a:spcPct val="100000"/>
              </a:lnSpc>
              <a:spcBef>
                <a:spcPts val="170"/>
              </a:spcBef>
            </a:pPr>
            <a:r>
              <a:rPr sz="1200" b="0" spc="-40" dirty="0">
                <a:solidFill>
                  <a:srgbClr val="231F20"/>
                </a:solidFill>
                <a:latin typeface="DIN Light"/>
                <a:cs typeface="DIN Light"/>
              </a:rPr>
              <a:t>To </a:t>
            </a:r>
            <a:r>
              <a:rPr sz="1200" b="0" spc="-10" dirty="0">
                <a:solidFill>
                  <a:srgbClr val="231F20"/>
                </a:solidFill>
                <a:latin typeface="DIN Light"/>
                <a:cs typeface="DIN Light"/>
              </a:rPr>
              <a:t>improve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vehicular/cycle </a:t>
            </a:r>
            <a:r>
              <a:rPr sz="1200" b="0" spc="-10" dirty="0">
                <a:solidFill>
                  <a:srgbClr val="231F20"/>
                </a:solidFill>
                <a:latin typeface="DIN Light"/>
                <a:cs typeface="DIN Light"/>
              </a:rPr>
              <a:t>access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to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the village and </a:t>
            </a:r>
            <a:r>
              <a:rPr sz="1200" b="0" spc="-10" dirty="0">
                <a:solidFill>
                  <a:srgbClr val="231F20"/>
                </a:solidFill>
                <a:latin typeface="DIN Light"/>
                <a:cs typeface="DIN Light"/>
              </a:rPr>
              <a:t>for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the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safety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of 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villagers to </a:t>
            </a:r>
            <a:r>
              <a:rPr sz="1200" b="0" spc="-10" dirty="0">
                <a:solidFill>
                  <a:srgbClr val="231F20"/>
                </a:solidFill>
                <a:latin typeface="DIN Light"/>
                <a:cs typeface="DIN Light"/>
              </a:rPr>
              <a:t>move around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the</a:t>
            </a:r>
            <a:r>
              <a:rPr sz="1200" b="0" spc="25" dirty="0">
                <a:solidFill>
                  <a:srgbClr val="231F20"/>
                </a:solidFill>
                <a:latin typeface="DIN Light"/>
                <a:cs typeface="DIN Light"/>
              </a:rPr>
              <a:t>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village.</a:t>
            </a:r>
            <a:endParaRPr sz="1200">
              <a:latin typeface="DIN Light"/>
              <a:cs typeface="DIN Light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50">
              <a:latin typeface="Times New Roman"/>
              <a:cs typeface="Times New Roman"/>
            </a:endParaRPr>
          </a:p>
          <a:p>
            <a:pPr marL="1010285">
              <a:lnSpc>
                <a:spcPct val="100000"/>
              </a:lnSpc>
            </a:pPr>
            <a:r>
              <a:rPr sz="1400" spc="50" dirty="0">
                <a:solidFill>
                  <a:srgbClr val="231F20"/>
                </a:solidFill>
                <a:latin typeface="Tahoma"/>
                <a:cs typeface="Tahoma"/>
              </a:rPr>
              <a:t>LANDSCAPE</a:t>
            </a:r>
            <a:endParaRPr sz="1400">
              <a:latin typeface="Tahoma"/>
              <a:cs typeface="Tahoma"/>
            </a:endParaRPr>
          </a:p>
          <a:p>
            <a:pPr marL="1010285" marR="698500">
              <a:lnSpc>
                <a:spcPct val="100000"/>
              </a:lnSpc>
              <a:spcBef>
                <a:spcPts val="170"/>
              </a:spcBef>
            </a:pP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It is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important </a:t>
            </a:r>
            <a:r>
              <a:rPr sz="1200" b="0" spc="-10" dirty="0">
                <a:solidFill>
                  <a:srgbClr val="231F20"/>
                </a:solidFill>
                <a:latin typeface="DIN Light"/>
                <a:cs typeface="DIN Light"/>
              </a:rPr>
              <a:t>for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all IAAAE Model Villages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to </a:t>
            </a:r>
            <a:r>
              <a:rPr sz="1200" b="0" spc="-10" dirty="0">
                <a:solidFill>
                  <a:srgbClr val="231F20"/>
                </a:solidFill>
                <a:latin typeface="DIN Light"/>
                <a:cs typeface="DIN Light"/>
              </a:rPr>
              <a:t>look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appealing. The  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landscaping works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will help paint the houses, plant </a:t>
            </a:r>
            <a:r>
              <a:rPr sz="1200" b="0" spc="-10" dirty="0">
                <a:solidFill>
                  <a:srgbClr val="231F20"/>
                </a:solidFill>
                <a:latin typeface="DIN Light"/>
                <a:cs typeface="DIN Light"/>
              </a:rPr>
              <a:t>trees,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build </a:t>
            </a:r>
            <a:r>
              <a:rPr sz="1200" b="0" spc="-10" dirty="0">
                <a:solidFill>
                  <a:srgbClr val="231F20"/>
                </a:solidFill>
                <a:latin typeface="DIN Light"/>
                <a:cs typeface="DIN Light"/>
              </a:rPr>
              <a:t>fences  where</a:t>
            </a:r>
            <a:r>
              <a:rPr sz="1200" b="0" spc="-5" dirty="0">
                <a:solidFill>
                  <a:srgbClr val="231F20"/>
                </a:solidFill>
                <a:latin typeface="DIN Light"/>
                <a:cs typeface="DIN Light"/>
              </a:rPr>
              <a:t> </a:t>
            </a:r>
            <a:r>
              <a:rPr sz="1200" b="0" dirty="0">
                <a:solidFill>
                  <a:srgbClr val="231F20"/>
                </a:solidFill>
                <a:latin typeface="DIN Light"/>
                <a:cs typeface="DIN Light"/>
              </a:rPr>
              <a:t>needed.</a:t>
            </a:r>
            <a:endParaRPr sz="1200">
              <a:latin typeface="DIN Light"/>
              <a:cs typeface="DIN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93447" y="2127408"/>
            <a:ext cx="631825" cy="662305"/>
          </a:xfrm>
          <a:custGeom>
            <a:avLst/>
            <a:gdLst/>
            <a:ahLst/>
            <a:cxnLst/>
            <a:rect l="l" t="t" r="r" b="b"/>
            <a:pathLst>
              <a:path w="631825" h="662305">
                <a:moveTo>
                  <a:pt x="598725" y="386133"/>
                </a:moveTo>
                <a:lnTo>
                  <a:pt x="96397" y="386133"/>
                </a:lnTo>
                <a:lnTo>
                  <a:pt x="107344" y="386257"/>
                </a:lnTo>
                <a:lnTo>
                  <a:pt x="118228" y="387026"/>
                </a:lnTo>
                <a:lnTo>
                  <a:pt x="151364" y="430477"/>
                </a:lnTo>
                <a:lnTo>
                  <a:pt x="169574" y="472860"/>
                </a:lnTo>
                <a:lnTo>
                  <a:pt x="175705" y="535732"/>
                </a:lnTo>
                <a:lnTo>
                  <a:pt x="175732" y="594975"/>
                </a:lnTo>
                <a:lnTo>
                  <a:pt x="175492" y="637584"/>
                </a:lnTo>
                <a:lnTo>
                  <a:pt x="176609" y="647981"/>
                </a:lnTo>
                <a:lnTo>
                  <a:pt x="180331" y="655597"/>
                </a:lnTo>
                <a:lnTo>
                  <a:pt x="187015" y="660278"/>
                </a:lnTo>
                <a:lnTo>
                  <a:pt x="197019" y="661866"/>
                </a:lnTo>
                <a:lnTo>
                  <a:pt x="418353" y="661809"/>
                </a:lnTo>
                <a:lnTo>
                  <a:pt x="441403" y="630659"/>
                </a:lnTo>
                <a:lnTo>
                  <a:pt x="442651" y="624503"/>
                </a:lnTo>
                <a:lnTo>
                  <a:pt x="210659" y="624503"/>
                </a:lnTo>
                <a:lnTo>
                  <a:pt x="210659" y="601097"/>
                </a:lnTo>
                <a:lnTo>
                  <a:pt x="210468" y="594975"/>
                </a:lnTo>
                <a:lnTo>
                  <a:pt x="210684" y="588879"/>
                </a:lnTo>
                <a:lnTo>
                  <a:pt x="211629" y="541229"/>
                </a:lnTo>
                <a:lnTo>
                  <a:pt x="211653" y="535732"/>
                </a:lnTo>
                <a:lnTo>
                  <a:pt x="207785" y="485163"/>
                </a:lnTo>
                <a:lnTo>
                  <a:pt x="193768" y="435344"/>
                </a:lnTo>
                <a:lnTo>
                  <a:pt x="164558" y="387991"/>
                </a:lnTo>
                <a:lnTo>
                  <a:pt x="597540" y="387991"/>
                </a:lnTo>
                <a:lnTo>
                  <a:pt x="598725" y="386133"/>
                </a:lnTo>
                <a:close/>
              </a:path>
              <a:path w="631825" h="662305">
                <a:moveTo>
                  <a:pt x="418353" y="661809"/>
                </a:moveTo>
                <a:lnTo>
                  <a:pt x="307477" y="661809"/>
                </a:lnTo>
                <a:lnTo>
                  <a:pt x="417935" y="661866"/>
                </a:lnTo>
                <a:lnTo>
                  <a:pt x="418353" y="661809"/>
                </a:lnTo>
                <a:close/>
              </a:path>
              <a:path w="631825" h="662305">
                <a:moveTo>
                  <a:pt x="597540" y="387991"/>
                </a:moveTo>
                <a:lnTo>
                  <a:pt x="558486" y="387991"/>
                </a:lnTo>
                <a:lnTo>
                  <a:pt x="551112" y="431272"/>
                </a:lnTo>
                <a:lnTo>
                  <a:pt x="529513" y="473471"/>
                </a:lnTo>
                <a:lnTo>
                  <a:pt x="496762" y="510085"/>
                </a:lnTo>
                <a:lnTo>
                  <a:pt x="455907" y="536618"/>
                </a:lnTo>
                <a:lnTo>
                  <a:pt x="451133" y="538791"/>
                </a:lnTo>
                <a:lnTo>
                  <a:pt x="446269" y="541229"/>
                </a:lnTo>
                <a:lnTo>
                  <a:pt x="418697" y="568864"/>
                </a:lnTo>
                <a:lnTo>
                  <a:pt x="416079" y="582746"/>
                </a:lnTo>
                <a:lnTo>
                  <a:pt x="413151" y="596603"/>
                </a:lnTo>
                <a:lnTo>
                  <a:pt x="410075" y="610500"/>
                </a:lnTo>
                <a:lnTo>
                  <a:pt x="407013" y="624503"/>
                </a:lnTo>
                <a:lnTo>
                  <a:pt x="442651" y="624503"/>
                </a:lnTo>
                <a:lnTo>
                  <a:pt x="444132" y="617200"/>
                </a:lnTo>
                <a:lnTo>
                  <a:pt x="447227" y="603633"/>
                </a:lnTo>
                <a:lnTo>
                  <a:pt x="450765" y="590657"/>
                </a:lnTo>
                <a:lnTo>
                  <a:pt x="452822" y="583825"/>
                </a:lnTo>
                <a:lnTo>
                  <a:pt x="458918" y="576154"/>
                </a:lnTo>
                <a:lnTo>
                  <a:pt x="465090" y="573182"/>
                </a:lnTo>
                <a:lnTo>
                  <a:pt x="505013" y="549553"/>
                </a:lnTo>
                <a:lnTo>
                  <a:pt x="537990" y="520392"/>
                </a:lnTo>
                <a:lnTo>
                  <a:pt x="563931" y="485563"/>
                </a:lnTo>
                <a:lnTo>
                  <a:pt x="582744" y="444929"/>
                </a:lnTo>
                <a:lnTo>
                  <a:pt x="594338" y="398354"/>
                </a:lnTo>
                <a:lnTo>
                  <a:pt x="595481" y="391217"/>
                </a:lnTo>
                <a:lnTo>
                  <a:pt x="597540" y="387991"/>
                </a:lnTo>
                <a:close/>
              </a:path>
              <a:path w="631825" h="662305">
                <a:moveTo>
                  <a:pt x="66109" y="19343"/>
                </a:moveTo>
                <a:lnTo>
                  <a:pt x="19903" y="31832"/>
                </a:lnTo>
                <a:lnTo>
                  <a:pt x="0" y="75594"/>
                </a:lnTo>
                <a:lnTo>
                  <a:pt x="1621" y="90920"/>
                </a:lnTo>
                <a:lnTo>
                  <a:pt x="7832" y="104259"/>
                </a:lnTo>
                <a:lnTo>
                  <a:pt x="18825" y="114750"/>
                </a:lnTo>
                <a:lnTo>
                  <a:pt x="29290" y="124203"/>
                </a:lnTo>
                <a:lnTo>
                  <a:pt x="34918" y="134899"/>
                </a:lnTo>
                <a:lnTo>
                  <a:pt x="37404" y="146661"/>
                </a:lnTo>
                <a:lnTo>
                  <a:pt x="38447" y="159315"/>
                </a:lnTo>
                <a:lnTo>
                  <a:pt x="49278" y="315934"/>
                </a:lnTo>
                <a:lnTo>
                  <a:pt x="52493" y="364255"/>
                </a:lnTo>
                <a:lnTo>
                  <a:pt x="54315" y="374086"/>
                </a:lnTo>
                <a:lnTo>
                  <a:pt x="58447" y="381058"/>
                </a:lnTo>
                <a:lnTo>
                  <a:pt x="65093" y="385195"/>
                </a:lnTo>
                <a:lnTo>
                  <a:pt x="74451" y="386518"/>
                </a:lnTo>
                <a:lnTo>
                  <a:pt x="96397" y="386133"/>
                </a:lnTo>
                <a:lnTo>
                  <a:pt x="598725" y="386133"/>
                </a:lnTo>
                <a:lnTo>
                  <a:pt x="600676" y="383076"/>
                </a:lnTo>
                <a:lnTo>
                  <a:pt x="606340" y="378783"/>
                </a:lnTo>
                <a:lnTo>
                  <a:pt x="619166" y="366213"/>
                </a:lnTo>
                <a:lnTo>
                  <a:pt x="627695" y="351475"/>
                </a:lnTo>
                <a:lnTo>
                  <a:pt x="628061" y="349891"/>
                </a:lnTo>
                <a:lnTo>
                  <a:pt x="323244" y="349891"/>
                </a:lnTo>
                <a:lnTo>
                  <a:pt x="313922" y="349269"/>
                </a:lnTo>
                <a:lnTo>
                  <a:pt x="312799" y="348888"/>
                </a:lnTo>
                <a:lnTo>
                  <a:pt x="86427" y="348888"/>
                </a:lnTo>
                <a:lnTo>
                  <a:pt x="71898" y="130651"/>
                </a:lnTo>
                <a:lnTo>
                  <a:pt x="246665" y="130651"/>
                </a:lnTo>
                <a:lnTo>
                  <a:pt x="250473" y="125545"/>
                </a:lnTo>
                <a:lnTo>
                  <a:pt x="256493" y="120770"/>
                </a:lnTo>
                <a:lnTo>
                  <a:pt x="268816" y="108076"/>
                </a:lnTo>
                <a:lnTo>
                  <a:pt x="276767" y="93210"/>
                </a:lnTo>
                <a:lnTo>
                  <a:pt x="276822" y="92919"/>
                </a:lnTo>
                <a:lnTo>
                  <a:pt x="60100" y="92919"/>
                </a:lnTo>
                <a:lnTo>
                  <a:pt x="50750" y="92291"/>
                </a:lnTo>
                <a:lnTo>
                  <a:pt x="42998" y="89612"/>
                </a:lnTo>
                <a:lnTo>
                  <a:pt x="37681" y="83855"/>
                </a:lnTo>
                <a:lnTo>
                  <a:pt x="35792" y="74047"/>
                </a:lnTo>
                <a:lnTo>
                  <a:pt x="37772" y="64927"/>
                </a:lnTo>
                <a:lnTo>
                  <a:pt x="42888" y="59428"/>
                </a:lnTo>
                <a:lnTo>
                  <a:pt x="50305" y="56736"/>
                </a:lnTo>
                <a:lnTo>
                  <a:pt x="59186" y="56038"/>
                </a:lnTo>
                <a:lnTo>
                  <a:pt x="276229" y="56038"/>
                </a:lnTo>
                <a:lnTo>
                  <a:pt x="270699" y="43631"/>
                </a:lnTo>
                <a:lnTo>
                  <a:pt x="228769" y="19564"/>
                </a:lnTo>
                <a:lnTo>
                  <a:pt x="198487" y="19518"/>
                </a:lnTo>
                <a:lnTo>
                  <a:pt x="196348" y="19416"/>
                </a:lnTo>
                <a:lnTo>
                  <a:pt x="74006" y="19409"/>
                </a:lnTo>
                <a:lnTo>
                  <a:pt x="66109" y="19343"/>
                </a:lnTo>
                <a:close/>
              </a:path>
              <a:path w="631825" h="662305">
                <a:moveTo>
                  <a:pt x="385372" y="349756"/>
                </a:moveTo>
                <a:lnTo>
                  <a:pt x="323244" y="349891"/>
                </a:lnTo>
                <a:lnTo>
                  <a:pt x="570005" y="349891"/>
                </a:lnTo>
                <a:lnTo>
                  <a:pt x="385372" y="349756"/>
                </a:lnTo>
                <a:close/>
              </a:path>
              <a:path w="631825" h="662305">
                <a:moveTo>
                  <a:pt x="627633" y="312997"/>
                </a:moveTo>
                <a:lnTo>
                  <a:pt x="570627" y="312997"/>
                </a:lnTo>
                <a:lnTo>
                  <a:pt x="579900" y="313492"/>
                </a:lnTo>
                <a:lnTo>
                  <a:pt x="587926" y="315823"/>
                </a:lnTo>
                <a:lnTo>
                  <a:pt x="593621" y="321202"/>
                </a:lnTo>
                <a:lnTo>
                  <a:pt x="595900" y="330841"/>
                </a:lnTo>
                <a:lnTo>
                  <a:pt x="593858" y="341217"/>
                </a:lnTo>
                <a:lnTo>
                  <a:pt x="588068" y="346962"/>
                </a:lnTo>
                <a:lnTo>
                  <a:pt x="579720" y="349409"/>
                </a:lnTo>
                <a:lnTo>
                  <a:pt x="570005" y="349891"/>
                </a:lnTo>
                <a:lnTo>
                  <a:pt x="628061" y="349891"/>
                </a:lnTo>
                <a:lnTo>
                  <a:pt x="631432" y="335285"/>
                </a:lnTo>
                <a:lnTo>
                  <a:pt x="629886" y="318357"/>
                </a:lnTo>
                <a:lnTo>
                  <a:pt x="627633" y="312997"/>
                </a:lnTo>
                <a:close/>
              </a:path>
              <a:path w="631825" h="662305">
                <a:moveTo>
                  <a:pt x="508753" y="349756"/>
                </a:moveTo>
                <a:lnTo>
                  <a:pt x="447501" y="349802"/>
                </a:lnTo>
                <a:lnTo>
                  <a:pt x="546472" y="349802"/>
                </a:lnTo>
                <a:lnTo>
                  <a:pt x="508753" y="349756"/>
                </a:lnTo>
                <a:close/>
              </a:path>
              <a:path w="631825" h="662305">
                <a:moveTo>
                  <a:pt x="246665" y="130651"/>
                </a:moveTo>
                <a:lnTo>
                  <a:pt x="209058" y="130651"/>
                </a:lnTo>
                <a:lnTo>
                  <a:pt x="194542" y="348888"/>
                </a:lnTo>
                <a:lnTo>
                  <a:pt x="312799" y="348888"/>
                </a:lnTo>
                <a:lnTo>
                  <a:pt x="312500" y="348786"/>
                </a:lnTo>
                <a:lnTo>
                  <a:pt x="230026" y="348786"/>
                </a:lnTo>
                <a:lnTo>
                  <a:pt x="229658" y="346094"/>
                </a:lnTo>
                <a:lnTo>
                  <a:pt x="236016" y="241995"/>
                </a:lnTo>
                <a:lnTo>
                  <a:pt x="239600" y="191688"/>
                </a:lnTo>
                <a:lnTo>
                  <a:pt x="243501" y="141408"/>
                </a:lnTo>
                <a:lnTo>
                  <a:pt x="244098" y="134092"/>
                </a:lnTo>
                <a:lnTo>
                  <a:pt x="246665" y="130651"/>
                </a:lnTo>
                <a:close/>
              </a:path>
              <a:path w="631825" h="662305">
                <a:moveTo>
                  <a:pt x="420778" y="276278"/>
                </a:moveTo>
                <a:lnTo>
                  <a:pt x="315586" y="276561"/>
                </a:lnTo>
                <a:lnTo>
                  <a:pt x="270064" y="304288"/>
                </a:lnTo>
                <a:lnTo>
                  <a:pt x="263497" y="335657"/>
                </a:lnTo>
                <a:lnTo>
                  <a:pt x="263678" y="340895"/>
                </a:lnTo>
                <a:lnTo>
                  <a:pt x="263872" y="348786"/>
                </a:lnTo>
                <a:lnTo>
                  <a:pt x="312500" y="348786"/>
                </a:lnTo>
                <a:lnTo>
                  <a:pt x="306086" y="346609"/>
                </a:lnTo>
                <a:lnTo>
                  <a:pt x="300727" y="340895"/>
                </a:lnTo>
                <a:lnTo>
                  <a:pt x="627633" y="312997"/>
                </a:lnTo>
                <a:lnTo>
                  <a:pt x="622738" y="301349"/>
                </a:lnTo>
                <a:lnTo>
                  <a:pt x="611304" y="288159"/>
                </a:lnTo>
                <a:lnTo>
                  <a:pt x="596333" y="279613"/>
                </a:lnTo>
                <a:lnTo>
                  <a:pt x="578578" y="276536"/>
                </a:lnTo>
                <a:lnTo>
                  <a:pt x="420778" y="276278"/>
                </a:lnTo>
                <a:close/>
              </a:path>
              <a:path w="631825" h="662305">
                <a:moveTo>
                  <a:pt x="563292" y="313010"/>
                </a:moveTo>
                <a:lnTo>
                  <a:pt x="323866" y="313010"/>
                </a:lnTo>
                <a:lnTo>
                  <a:pt x="422571" y="313128"/>
                </a:lnTo>
                <a:lnTo>
                  <a:pt x="563292" y="313010"/>
                </a:lnTo>
                <a:close/>
              </a:path>
              <a:path w="631825" h="662305">
                <a:moveTo>
                  <a:pt x="100310" y="92770"/>
                </a:moveTo>
                <a:lnTo>
                  <a:pt x="60100" y="92919"/>
                </a:lnTo>
                <a:lnTo>
                  <a:pt x="220946" y="92919"/>
                </a:lnTo>
                <a:lnTo>
                  <a:pt x="100310" y="92770"/>
                </a:lnTo>
                <a:close/>
              </a:path>
              <a:path w="631825" h="662305">
                <a:moveTo>
                  <a:pt x="276229" y="56038"/>
                </a:moveTo>
                <a:lnTo>
                  <a:pt x="221796" y="56038"/>
                </a:lnTo>
                <a:lnTo>
                  <a:pt x="230717" y="56736"/>
                </a:lnTo>
                <a:lnTo>
                  <a:pt x="238102" y="59396"/>
                </a:lnTo>
                <a:lnTo>
                  <a:pt x="243226" y="64877"/>
                </a:lnTo>
                <a:lnTo>
                  <a:pt x="245215" y="73983"/>
                </a:lnTo>
                <a:lnTo>
                  <a:pt x="243345" y="83777"/>
                </a:lnTo>
                <a:lnTo>
                  <a:pt x="238052" y="89561"/>
                </a:lnTo>
                <a:lnTo>
                  <a:pt x="230274" y="92291"/>
                </a:lnTo>
                <a:lnTo>
                  <a:pt x="220946" y="92919"/>
                </a:lnTo>
                <a:lnTo>
                  <a:pt x="276822" y="92919"/>
                </a:lnTo>
                <a:lnTo>
                  <a:pt x="279905" y="76816"/>
                </a:lnTo>
                <a:lnTo>
                  <a:pt x="277791" y="59543"/>
                </a:lnTo>
                <a:lnTo>
                  <a:pt x="276229" y="56038"/>
                </a:lnTo>
                <a:close/>
              </a:path>
              <a:path w="631825" h="662305">
                <a:moveTo>
                  <a:pt x="180742" y="92765"/>
                </a:moveTo>
                <a:lnTo>
                  <a:pt x="140529" y="92830"/>
                </a:lnTo>
                <a:lnTo>
                  <a:pt x="207914" y="92830"/>
                </a:lnTo>
                <a:lnTo>
                  <a:pt x="180742" y="92765"/>
                </a:lnTo>
                <a:close/>
              </a:path>
              <a:path w="631825" h="662305">
                <a:moveTo>
                  <a:pt x="221796" y="56038"/>
                </a:moveTo>
                <a:lnTo>
                  <a:pt x="59186" y="56038"/>
                </a:lnTo>
                <a:lnTo>
                  <a:pt x="140491" y="56186"/>
                </a:lnTo>
                <a:lnTo>
                  <a:pt x="221796" y="56038"/>
                </a:lnTo>
                <a:close/>
              </a:path>
              <a:path w="631825" h="662305">
                <a:moveTo>
                  <a:pt x="218688" y="19409"/>
                </a:moveTo>
                <a:lnTo>
                  <a:pt x="208596" y="19518"/>
                </a:lnTo>
                <a:lnTo>
                  <a:pt x="198517" y="19519"/>
                </a:lnTo>
                <a:lnTo>
                  <a:pt x="225857" y="19519"/>
                </a:lnTo>
                <a:lnTo>
                  <a:pt x="218688" y="19409"/>
                </a:lnTo>
                <a:close/>
              </a:path>
              <a:path w="631825" h="662305">
                <a:moveTo>
                  <a:pt x="83659" y="19386"/>
                </a:moveTo>
                <a:lnTo>
                  <a:pt x="74887" y="19416"/>
                </a:lnTo>
                <a:lnTo>
                  <a:pt x="196348" y="19416"/>
                </a:lnTo>
                <a:lnTo>
                  <a:pt x="196193" y="19409"/>
                </a:lnTo>
                <a:lnTo>
                  <a:pt x="91384" y="19409"/>
                </a:lnTo>
                <a:lnTo>
                  <a:pt x="83659" y="19386"/>
                </a:lnTo>
                <a:close/>
              </a:path>
              <a:path w="631825" h="662305">
                <a:moveTo>
                  <a:pt x="141450" y="0"/>
                </a:moveTo>
                <a:lnTo>
                  <a:pt x="122480" y="834"/>
                </a:lnTo>
                <a:lnTo>
                  <a:pt x="111192" y="7372"/>
                </a:lnTo>
                <a:lnTo>
                  <a:pt x="105288" y="15164"/>
                </a:lnTo>
                <a:lnTo>
                  <a:pt x="98640" y="18589"/>
                </a:lnTo>
                <a:lnTo>
                  <a:pt x="91384" y="19409"/>
                </a:lnTo>
                <a:lnTo>
                  <a:pt x="196193" y="19409"/>
                </a:lnTo>
                <a:lnTo>
                  <a:pt x="188472" y="19043"/>
                </a:lnTo>
                <a:lnTo>
                  <a:pt x="183298" y="18589"/>
                </a:lnTo>
                <a:lnTo>
                  <a:pt x="177143" y="15208"/>
                </a:lnTo>
                <a:lnTo>
                  <a:pt x="173765" y="11068"/>
                </a:lnTo>
                <a:lnTo>
                  <a:pt x="160934" y="3775"/>
                </a:lnTo>
                <a:lnTo>
                  <a:pt x="141450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43403" y="4291737"/>
            <a:ext cx="132080" cy="29845"/>
          </a:xfrm>
          <a:custGeom>
            <a:avLst/>
            <a:gdLst/>
            <a:ahLst/>
            <a:cxnLst/>
            <a:rect l="l" t="t" r="r" b="b"/>
            <a:pathLst>
              <a:path w="132080" h="29845">
                <a:moveTo>
                  <a:pt x="13208" y="0"/>
                </a:moveTo>
                <a:lnTo>
                  <a:pt x="5562" y="1625"/>
                </a:lnTo>
                <a:lnTo>
                  <a:pt x="0" y="20243"/>
                </a:lnTo>
                <a:lnTo>
                  <a:pt x="5829" y="25234"/>
                </a:lnTo>
                <a:lnTo>
                  <a:pt x="12852" y="29502"/>
                </a:lnTo>
                <a:lnTo>
                  <a:pt x="119062" y="29502"/>
                </a:lnTo>
                <a:lnTo>
                  <a:pt x="126136" y="25285"/>
                </a:lnTo>
                <a:lnTo>
                  <a:pt x="131978" y="20281"/>
                </a:lnTo>
                <a:lnTo>
                  <a:pt x="126466" y="1689"/>
                </a:lnTo>
                <a:lnTo>
                  <a:pt x="119405" y="123"/>
                </a:lnTo>
                <a:lnTo>
                  <a:pt x="66014" y="123"/>
                </a:lnTo>
                <a:lnTo>
                  <a:pt x="13208" y="0"/>
                </a:lnTo>
                <a:close/>
              </a:path>
              <a:path w="132080" h="29845">
                <a:moveTo>
                  <a:pt x="118846" y="0"/>
                </a:moveTo>
                <a:lnTo>
                  <a:pt x="66014" y="123"/>
                </a:lnTo>
                <a:lnTo>
                  <a:pt x="119405" y="123"/>
                </a:lnTo>
                <a:lnTo>
                  <a:pt x="118846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39134" y="3530976"/>
            <a:ext cx="539750" cy="610235"/>
          </a:xfrm>
          <a:custGeom>
            <a:avLst/>
            <a:gdLst/>
            <a:ahLst/>
            <a:cxnLst/>
            <a:rect l="l" t="t" r="r" b="b"/>
            <a:pathLst>
              <a:path w="539750" h="610235">
                <a:moveTo>
                  <a:pt x="282295" y="0"/>
                </a:moveTo>
                <a:lnTo>
                  <a:pt x="236615" y="2753"/>
                </a:lnTo>
                <a:lnTo>
                  <a:pt x="189635" y="13500"/>
                </a:lnTo>
                <a:lnTo>
                  <a:pt x="141191" y="32849"/>
                </a:lnTo>
                <a:lnTo>
                  <a:pt x="99695" y="58553"/>
                </a:lnTo>
                <a:lnTo>
                  <a:pt x="65200" y="90445"/>
                </a:lnTo>
                <a:lnTo>
                  <a:pt x="37762" y="128357"/>
                </a:lnTo>
                <a:lnTo>
                  <a:pt x="17437" y="172123"/>
                </a:lnTo>
                <a:lnTo>
                  <a:pt x="4278" y="221577"/>
                </a:lnTo>
                <a:lnTo>
                  <a:pt x="0" y="270445"/>
                </a:lnTo>
                <a:lnTo>
                  <a:pt x="5331" y="317632"/>
                </a:lnTo>
                <a:lnTo>
                  <a:pt x="20346" y="362739"/>
                </a:lnTo>
                <a:lnTo>
                  <a:pt x="45121" y="405371"/>
                </a:lnTo>
                <a:lnTo>
                  <a:pt x="87234" y="458429"/>
                </a:lnTo>
                <a:lnTo>
                  <a:pt x="132396" y="509257"/>
                </a:lnTo>
                <a:lnTo>
                  <a:pt x="146824" y="527404"/>
                </a:lnTo>
                <a:lnTo>
                  <a:pt x="157694" y="546664"/>
                </a:lnTo>
                <a:lnTo>
                  <a:pt x="164507" y="567473"/>
                </a:lnTo>
                <a:lnTo>
                  <a:pt x="166762" y="590271"/>
                </a:lnTo>
                <a:lnTo>
                  <a:pt x="167848" y="599803"/>
                </a:lnTo>
                <a:lnTo>
                  <a:pt x="171574" y="605817"/>
                </a:lnTo>
                <a:lnTo>
                  <a:pt x="178383" y="608957"/>
                </a:lnTo>
                <a:lnTo>
                  <a:pt x="188720" y="609867"/>
                </a:lnTo>
                <a:lnTo>
                  <a:pt x="209342" y="609885"/>
                </a:lnTo>
                <a:lnTo>
                  <a:pt x="351788" y="609879"/>
                </a:lnTo>
                <a:lnTo>
                  <a:pt x="363057" y="609002"/>
                </a:lnTo>
                <a:lnTo>
                  <a:pt x="370095" y="605785"/>
                </a:lnTo>
                <a:lnTo>
                  <a:pt x="373752" y="599323"/>
                </a:lnTo>
                <a:lnTo>
                  <a:pt x="375769" y="580123"/>
                </a:lnTo>
                <a:lnTo>
                  <a:pt x="197128" y="580123"/>
                </a:lnTo>
                <a:lnTo>
                  <a:pt x="195591" y="566547"/>
                </a:lnTo>
                <a:lnTo>
                  <a:pt x="175324" y="514478"/>
                </a:lnTo>
                <a:lnTo>
                  <a:pt x="122104" y="453195"/>
                </a:lnTo>
                <a:lnTo>
                  <a:pt x="101801" y="429838"/>
                </a:lnTo>
                <a:lnTo>
                  <a:pt x="82154" y="405994"/>
                </a:lnTo>
                <a:lnTo>
                  <a:pt x="56459" y="366598"/>
                </a:lnTo>
                <a:lnTo>
                  <a:pt x="39564" y="324941"/>
                </a:lnTo>
                <a:lnTo>
                  <a:pt x="31346" y="282045"/>
                </a:lnTo>
                <a:lnTo>
                  <a:pt x="31680" y="238935"/>
                </a:lnTo>
                <a:lnTo>
                  <a:pt x="40441" y="196633"/>
                </a:lnTo>
                <a:lnTo>
                  <a:pt x="57507" y="156162"/>
                </a:lnTo>
                <a:lnTo>
                  <a:pt x="82751" y="118547"/>
                </a:lnTo>
                <a:lnTo>
                  <a:pt x="116051" y="84811"/>
                </a:lnTo>
                <a:lnTo>
                  <a:pt x="156112" y="58052"/>
                </a:lnTo>
                <a:lnTo>
                  <a:pt x="201085" y="40204"/>
                </a:lnTo>
                <a:lnTo>
                  <a:pt x="248947" y="31432"/>
                </a:lnTo>
                <a:lnTo>
                  <a:pt x="395477" y="31432"/>
                </a:lnTo>
                <a:lnTo>
                  <a:pt x="369085" y="18077"/>
                </a:lnTo>
                <a:lnTo>
                  <a:pt x="326507" y="5140"/>
                </a:lnTo>
                <a:lnTo>
                  <a:pt x="282295" y="0"/>
                </a:lnTo>
                <a:close/>
              </a:path>
              <a:path w="539750" h="610235">
                <a:moveTo>
                  <a:pt x="395477" y="31432"/>
                </a:moveTo>
                <a:lnTo>
                  <a:pt x="248947" y="31432"/>
                </a:lnTo>
                <a:lnTo>
                  <a:pt x="297674" y="31902"/>
                </a:lnTo>
                <a:lnTo>
                  <a:pt x="345244" y="41779"/>
                </a:lnTo>
                <a:lnTo>
                  <a:pt x="389634" y="61227"/>
                </a:lnTo>
                <a:lnTo>
                  <a:pt x="431535" y="90813"/>
                </a:lnTo>
                <a:lnTo>
                  <a:pt x="464856" y="126430"/>
                </a:lnTo>
                <a:lnTo>
                  <a:pt x="489329" y="168088"/>
                </a:lnTo>
                <a:lnTo>
                  <a:pt x="504683" y="215798"/>
                </a:lnTo>
                <a:lnTo>
                  <a:pt x="510046" y="266073"/>
                </a:lnTo>
                <a:lnTo>
                  <a:pt x="504485" y="314241"/>
                </a:lnTo>
                <a:lnTo>
                  <a:pt x="487987" y="360025"/>
                </a:lnTo>
                <a:lnTo>
                  <a:pt x="460538" y="403149"/>
                </a:lnTo>
                <a:lnTo>
                  <a:pt x="421854" y="449586"/>
                </a:lnTo>
                <a:lnTo>
                  <a:pt x="381646" y="494843"/>
                </a:lnTo>
                <a:lnTo>
                  <a:pt x="367518" y="512475"/>
                </a:lnTo>
                <a:lnTo>
                  <a:pt x="356395" y="531271"/>
                </a:lnTo>
                <a:lnTo>
                  <a:pt x="348877" y="551570"/>
                </a:lnTo>
                <a:lnTo>
                  <a:pt x="345565" y="573710"/>
                </a:lnTo>
                <a:lnTo>
                  <a:pt x="345476" y="575780"/>
                </a:lnTo>
                <a:lnTo>
                  <a:pt x="344625" y="577812"/>
                </a:lnTo>
                <a:lnTo>
                  <a:pt x="344067" y="580123"/>
                </a:lnTo>
                <a:lnTo>
                  <a:pt x="375769" y="580123"/>
                </a:lnTo>
                <a:lnTo>
                  <a:pt x="377131" y="567156"/>
                </a:lnTo>
                <a:lnTo>
                  <a:pt x="383302" y="547221"/>
                </a:lnTo>
                <a:lnTo>
                  <a:pt x="393242" y="528690"/>
                </a:lnTo>
                <a:lnTo>
                  <a:pt x="406805" y="511353"/>
                </a:lnTo>
                <a:lnTo>
                  <a:pt x="426902" y="489038"/>
                </a:lnTo>
                <a:lnTo>
                  <a:pt x="446686" y="466450"/>
                </a:lnTo>
                <a:lnTo>
                  <a:pt x="485138" y="420395"/>
                </a:lnTo>
                <a:lnTo>
                  <a:pt x="523000" y="355905"/>
                </a:lnTo>
                <a:lnTo>
                  <a:pt x="539164" y="283451"/>
                </a:lnTo>
                <a:lnTo>
                  <a:pt x="538383" y="233401"/>
                </a:lnTo>
                <a:lnTo>
                  <a:pt x="529103" y="186509"/>
                </a:lnTo>
                <a:lnTo>
                  <a:pt x="511165" y="142990"/>
                </a:lnTo>
                <a:lnTo>
                  <a:pt x="484406" y="103063"/>
                </a:lnTo>
                <a:lnTo>
                  <a:pt x="448664" y="66942"/>
                </a:lnTo>
                <a:lnTo>
                  <a:pt x="409859" y="38710"/>
                </a:lnTo>
                <a:lnTo>
                  <a:pt x="395477" y="31432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06359" y="4175149"/>
            <a:ext cx="206375" cy="29845"/>
          </a:xfrm>
          <a:custGeom>
            <a:avLst/>
            <a:gdLst/>
            <a:ahLst/>
            <a:cxnLst/>
            <a:rect l="l" t="t" r="r" b="b"/>
            <a:pathLst>
              <a:path w="206375" h="29845">
                <a:moveTo>
                  <a:pt x="163685" y="0"/>
                </a:moveTo>
                <a:lnTo>
                  <a:pt x="22466" y="12"/>
                </a:lnTo>
                <a:lnTo>
                  <a:pt x="0" y="14859"/>
                </a:lnTo>
                <a:lnTo>
                  <a:pt x="1445" y="21346"/>
                </a:lnTo>
                <a:lnTo>
                  <a:pt x="5648" y="25885"/>
                </a:lnTo>
                <a:lnTo>
                  <a:pt x="12751" y="28553"/>
                </a:lnTo>
                <a:lnTo>
                  <a:pt x="22898" y="29425"/>
                </a:lnTo>
                <a:lnTo>
                  <a:pt x="102984" y="29441"/>
                </a:lnTo>
                <a:lnTo>
                  <a:pt x="186842" y="29400"/>
                </a:lnTo>
                <a:lnTo>
                  <a:pt x="190690" y="29273"/>
                </a:lnTo>
                <a:lnTo>
                  <a:pt x="202310" y="26911"/>
                </a:lnTo>
                <a:lnTo>
                  <a:pt x="206159" y="21653"/>
                </a:lnTo>
                <a:lnTo>
                  <a:pt x="205600" y="6731"/>
                </a:lnTo>
                <a:lnTo>
                  <a:pt x="201485" y="1993"/>
                </a:lnTo>
                <a:lnTo>
                  <a:pt x="190576" y="88"/>
                </a:lnTo>
                <a:lnTo>
                  <a:pt x="187045" y="38"/>
                </a:lnTo>
                <a:lnTo>
                  <a:pt x="163685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26287" y="4233286"/>
            <a:ext cx="167005" cy="29845"/>
          </a:xfrm>
          <a:custGeom>
            <a:avLst/>
            <a:gdLst/>
            <a:ahLst/>
            <a:cxnLst/>
            <a:rect l="l" t="t" r="r" b="b"/>
            <a:pathLst>
              <a:path w="167005" h="29845">
                <a:moveTo>
                  <a:pt x="83083" y="0"/>
                </a:moveTo>
                <a:lnTo>
                  <a:pt x="13169" y="239"/>
                </a:lnTo>
                <a:lnTo>
                  <a:pt x="7302" y="1382"/>
                </a:lnTo>
                <a:lnTo>
                  <a:pt x="2260" y="8329"/>
                </a:lnTo>
                <a:lnTo>
                  <a:pt x="0" y="14654"/>
                </a:lnTo>
                <a:lnTo>
                  <a:pt x="1905" y="26554"/>
                </a:lnTo>
                <a:lnTo>
                  <a:pt x="8521" y="29424"/>
                </a:lnTo>
                <a:lnTo>
                  <a:pt x="83096" y="29424"/>
                </a:lnTo>
                <a:lnTo>
                  <a:pt x="132073" y="29483"/>
                </a:lnTo>
                <a:lnTo>
                  <a:pt x="159842" y="29348"/>
                </a:lnTo>
                <a:lnTo>
                  <a:pt x="166458" y="23950"/>
                </a:lnTo>
                <a:lnTo>
                  <a:pt x="166738" y="6348"/>
                </a:lnTo>
                <a:lnTo>
                  <a:pt x="159994" y="176"/>
                </a:lnTo>
                <a:lnTo>
                  <a:pt x="83083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94209" y="3379745"/>
            <a:ext cx="30480" cy="86995"/>
          </a:xfrm>
          <a:custGeom>
            <a:avLst/>
            <a:gdLst/>
            <a:ahLst/>
            <a:cxnLst/>
            <a:rect l="l" t="t" r="r" b="b"/>
            <a:pathLst>
              <a:path w="30480" h="86995">
                <a:moveTo>
                  <a:pt x="23444" y="0"/>
                </a:moveTo>
                <a:lnTo>
                  <a:pt x="6566" y="203"/>
                </a:lnTo>
                <a:lnTo>
                  <a:pt x="241" y="6489"/>
                </a:lnTo>
                <a:lnTo>
                  <a:pt x="94" y="15671"/>
                </a:lnTo>
                <a:lnTo>
                  <a:pt x="0" y="63253"/>
                </a:lnTo>
                <a:lnTo>
                  <a:pt x="76" y="70205"/>
                </a:lnTo>
                <a:lnTo>
                  <a:pt x="216" y="79756"/>
                </a:lnTo>
                <a:lnTo>
                  <a:pt x="6388" y="86029"/>
                </a:lnTo>
                <a:lnTo>
                  <a:pt x="23609" y="86461"/>
                </a:lnTo>
                <a:lnTo>
                  <a:pt x="29959" y="79959"/>
                </a:lnTo>
                <a:lnTo>
                  <a:pt x="30255" y="70205"/>
                </a:lnTo>
                <a:lnTo>
                  <a:pt x="30379" y="63253"/>
                </a:lnTo>
                <a:lnTo>
                  <a:pt x="30370" y="22562"/>
                </a:lnTo>
                <a:lnTo>
                  <a:pt x="30213" y="15671"/>
                </a:lnTo>
                <a:lnTo>
                  <a:pt x="29858" y="6261"/>
                </a:lnTo>
                <a:lnTo>
                  <a:pt x="23444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41702" y="3573980"/>
            <a:ext cx="83185" cy="59690"/>
          </a:xfrm>
          <a:custGeom>
            <a:avLst/>
            <a:gdLst/>
            <a:ahLst/>
            <a:cxnLst/>
            <a:rect l="l" t="t" r="r" b="b"/>
            <a:pathLst>
              <a:path w="83184" h="59689">
                <a:moveTo>
                  <a:pt x="15811" y="0"/>
                </a:moveTo>
                <a:lnTo>
                  <a:pt x="8686" y="2438"/>
                </a:lnTo>
                <a:lnTo>
                  <a:pt x="0" y="16370"/>
                </a:lnTo>
                <a:lnTo>
                  <a:pt x="1168" y="23787"/>
                </a:lnTo>
                <a:lnTo>
                  <a:pt x="34950" y="43630"/>
                </a:lnTo>
                <a:lnTo>
                  <a:pt x="69569" y="59680"/>
                </a:lnTo>
                <a:lnTo>
                  <a:pt x="76203" y="57110"/>
                </a:lnTo>
                <a:lnTo>
                  <a:pt x="81022" y="51232"/>
                </a:lnTo>
                <a:lnTo>
                  <a:pt x="82892" y="42748"/>
                </a:lnTo>
                <a:lnTo>
                  <a:pt x="81546" y="40792"/>
                </a:lnTo>
                <a:lnTo>
                  <a:pt x="79857" y="35813"/>
                </a:lnTo>
                <a:lnTo>
                  <a:pt x="76339" y="33705"/>
                </a:lnTo>
                <a:lnTo>
                  <a:pt x="63210" y="25981"/>
                </a:lnTo>
                <a:lnTo>
                  <a:pt x="49966" y="18430"/>
                </a:lnTo>
                <a:lnTo>
                  <a:pt x="36615" y="11056"/>
                </a:lnTo>
                <a:lnTo>
                  <a:pt x="15811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91909" y="3576489"/>
            <a:ext cx="83185" cy="57150"/>
          </a:xfrm>
          <a:custGeom>
            <a:avLst/>
            <a:gdLst/>
            <a:ahLst/>
            <a:cxnLst/>
            <a:rect l="l" t="t" r="r" b="b"/>
            <a:pathLst>
              <a:path w="83185" h="57150">
                <a:moveTo>
                  <a:pt x="68364" y="0"/>
                </a:moveTo>
                <a:lnTo>
                  <a:pt x="22963" y="22488"/>
                </a:lnTo>
                <a:lnTo>
                  <a:pt x="0" y="42696"/>
                </a:lnTo>
                <a:lnTo>
                  <a:pt x="4279" y="49922"/>
                </a:lnTo>
                <a:lnTo>
                  <a:pt x="8199" y="54360"/>
                </a:lnTo>
                <a:lnTo>
                  <a:pt x="13341" y="56763"/>
                </a:lnTo>
                <a:lnTo>
                  <a:pt x="19321" y="56939"/>
                </a:lnTo>
                <a:lnTo>
                  <a:pt x="25755" y="54698"/>
                </a:lnTo>
                <a:lnTo>
                  <a:pt x="62710" y="34204"/>
                </a:lnTo>
                <a:lnTo>
                  <a:pt x="81279" y="19430"/>
                </a:lnTo>
                <a:lnTo>
                  <a:pt x="82994" y="17309"/>
                </a:lnTo>
                <a:lnTo>
                  <a:pt x="81113" y="8116"/>
                </a:lnTo>
                <a:lnTo>
                  <a:pt x="75822" y="2177"/>
                </a:lnTo>
                <a:lnTo>
                  <a:pt x="68364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67494" y="3430922"/>
            <a:ext cx="62230" cy="80010"/>
          </a:xfrm>
          <a:custGeom>
            <a:avLst/>
            <a:gdLst/>
            <a:ahLst/>
            <a:cxnLst/>
            <a:rect l="l" t="t" r="r" b="b"/>
            <a:pathLst>
              <a:path w="62230" h="80010">
                <a:moveTo>
                  <a:pt x="45169" y="0"/>
                </a:moveTo>
                <a:lnTo>
                  <a:pt x="16740" y="33520"/>
                </a:lnTo>
                <a:lnTo>
                  <a:pt x="0" y="67584"/>
                </a:lnTo>
                <a:lnTo>
                  <a:pt x="2743" y="73645"/>
                </a:lnTo>
                <a:lnTo>
                  <a:pt x="8828" y="77989"/>
                </a:lnTo>
                <a:lnTo>
                  <a:pt x="17521" y="79641"/>
                </a:lnTo>
                <a:lnTo>
                  <a:pt x="19249" y="78625"/>
                </a:lnTo>
                <a:lnTo>
                  <a:pt x="24278" y="77355"/>
                </a:lnTo>
                <a:lnTo>
                  <a:pt x="50310" y="34635"/>
                </a:lnTo>
                <a:lnTo>
                  <a:pt x="61641" y="14478"/>
                </a:lnTo>
                <a:lnTo>
                  <a:pt x="58733" y="7785"/>
                </a:lnTo>
                <a:lnTo>
                  <a:pt x="45169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92537" y="3432623"/>
            <a:ext cx="60325" cy="80645"/>
          </a:xfrm>
          <a:custGeom>
            <a:avLst/>
            <a:gdLst/>
            <a:ahLst/>
            <a:cxnLst/>
            <a:rect l="l" t="t" r="r" b="b"/>
            <a:pathLst>
              <a:path w="60325" h="80645">
                <a:moveTo>
                  <a:pt x="12776" y="0"/>
                </a:moveTo>
                <a:lnTo>
                  <a:pt x="7106" y="1861"/>
                </a:lnTo>
                <a:lnTo>
                  <a:pt x="2475" y="5736"/>
                </a:lnTo>
                <a:lnTo>
                  <a:pt x="62" y="10866"/>
                </a:lnTo>
                <a:lnTo>
                  <a:pt x="0" y="16881"/>
                </a:lnTo>
                <a:lnTo>
                  <a:pt x="2419" y="23413"/>
                </a:lnTo>
                <a:lnTo>
                  <a:pt x="6071" y="29818"/>
                </a:lnTo>
                <a:lnTo>
                  <a:pt x="9828" y="36172"/>
                </a:lnTo>
                <a:lnTo>
                  <a:pt x="17456" y="48826"/>
                </a:lnTo>
                <a:lnTo>
                  <a:pt x="24300" y="60327"/>
                </a:lnTo>
                <a:lnTo>
                  <a:pt x="27795" y="66034"/>
                </a:lnTo>
                <a:lnTo>
                  <a:pt x="31439" y="71648"/>
                </a:lnTo>
                <a:lnTo>
                  <a:pt x="35554" y="77757"/>
                </a:lnTo>
                <a:lnTo>
                  <a:pt x="42336" y="80081"/>
                </a:lnTo>
                <a:lnTo>
                  <a:pt x="53461" y="74607"/>
                </a:lnTo>
                <a:lnTo>
                  <a:pt x="56585" y="69324"/>
                </a:lnTo>
                <a:lnTo>
                  <a:pt x="59976" y="65831"/>
                </a:lnTo>
                <a:lnTo>
                  <a:pt x="58096" y="60777"/>
                </a:lnTo>
                <a:lnTo>
                  <a:pt x="57436" y="57729"/>
                </a:lnTo>
                <a:lnTo>
                  <a:pt x="49071" y="43376"/>
                </a:lnTo>
                <a:lnTo>
                  <a:pt x="28112" y="8313"/>
                </a:lnTo>
                <a:lnTo>
                  <a:pt x="18452" y="472"/>
                </a:lnTo>
                <a:lnTo>
                  <a:pt x="12776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08105" y="3591576"/>
            <a:ext cx="312420" cy="483234"/>
          </a:xfrm>
          <a:custGeom>
            <a:avLst/>
            <a:gdLst/>
            <a:ahLst/>
            <a:cxnLst/>
            <a:rect l="l" t="t" r="r" b="b"/>
            <a:pathLst>
              <a:path w="312419" h="483235">
                <a:moveTo>
                  <a:pt x="108153" y="163766"/>
                </a:moveTo>
                <a:lnTo>
                  <a:pt x="101498" y="164096"/>
                </a:lnTo>
                <a:lnTo>
                  <a:pt x="90766" y="175386"/>
                </a:lnTo>
                <a:lnTo>
                  <a:pt x="90897" y="181736"/>
                </a:lnTo>
                <a:lnTo>
                  <a:pt x="94653" y="188340"/>
                </a:lnTo>
                <a:lnTo>
                  <a:pt x="98502" y="195191"/>
                </a:lnTo>
                <a:lnTo>
                  <a:pt x="125504" y="250477"/>
                </a:lnTo>
                <a:lnTo>
                  <a:pt x="147112" y="322296"/>
                </a:lnTo>
                <a:lnTo>
                  <a:pt x="153580" y="385907"/>
                </a:lnTo>
                <a:lnTo>
                  <a:pt x="155704" y="438236"/>
                </a:lnTo>
                <a:lnTo>
                  <a:pt x="156837" y="466534"/>
                </a:lnTo>
                <a:lnTo>
                  <a:pt x="157264" y="476199"/>
                </a:lnTo>
                <a:lnTo>
                  <a:pt x="162941" y="482638"/>
                </a:lnTo>
                <a:lnTo>
                  <a:pt x="181508" y="481977"/>
                </a:lnTo>
                <a:lnTo>
                  <a:pt x="186791" y="475614"/>
                </a:lnTo>
                <a:lnTo>
                  <a:pt x="186667" y="447240"/>
                </a:lnTo>
                <a:lnTo>
                  <a:pt x="183624" y="367474"/>
                </a:lnTo>
                <a:lnTo>
                  <a:pt x="176331" y="315704"/>
                </a:lnTo>
                <a:lnTo>
                  <a:pt x="163187" y="265099"/>
                </a:lnTo>
                <a:lnTo>
                  <a:pt x="142962" y="215846"/>
                </a:lnTo>
                <a:lnTo>
                  <a:pt x="142392" y="214718"/>
                </a:lnTo>
                <a:lnTo>
                  <a:pt x="142455" y="213220"/>
                </a:lnTo>
                <a:lnTo>
                  <a:pt x="142138" y="211518"/>
                </a:lnTo>
                <a:lnTo>
                  <a:pt x="182482" y="211518"/>
                </a:lnTo>
                <a:lnTo>
                  <a:pt x="196176" y="202361"/>
                </a:lnTo>
                <a:lnTo>
                  <a:pt x="200431" y="199250"/>
                </a:lnTo>
                <a:lnTo>
                  <a:pt x="302067" y="199250"/>
                </a:lnTo>
                <a:lnTo>
                  <a:pt x="307340" y="189445"/>
                </a:lnTo>
                <a:lnTo>
                  <a:pt x="309658" y="185407"/>
                </a:lnTo>
                <a:lnTo>
                  <a:pt x="165042" y="185407"/>
                </a:lnTo>
                <a:lnTo>
                  <a:pt x="157077" y="184719"/>
                </a:lnTo>
                <a:lnTo>
                  <a:pt x="148630" y="181686"/>
                </a:lnTo>
                <a:lnTo>
                  <a:pt x="140292" y="177891"/>
                </a:lnTo>
                <a:lnTo>
                  <a:pt x="132003" y="174231"/>
                </a:lnTo>
                <a:lnTo>
                  <a:pt x="117242" y="167776"/>
                </a:lnTo>
                <a:lnTo>
                  <a:pt x="108153" y="163766"/>
                </a:lnTo>
                <a:close/>
              </a:path>
              <a:path w="312419" h="483235">
                <a:moveTo>
                  <a:pt x="295128" y="212153"/>
                </a:moveTo>
                <a:lnTo>
                  <a:pt x="260997" y="212153"/>
                </a:lnTo>
                <a:lnTo>
                  <a:pt x="259268" y="216103"/>
                </a:lnTo>
                <a:lnTo>
                  <a:pt x="258127" y="218478"/>
                </a:lnTo>
                <a:lnTo>
                  <a:pt x="256997" y="221526"/>
                </a:lnTo>
                <a:lnTo>
                  <a:pt x="250892" y="237418"/>
                </a:lnTo>
                <a:lnTo>
                  <a:pt x="244708" y="253291"/>
                </a:lnTo>
                <a:lnTo>
                  <a:pt x="238807" y="269246"/>
                </a:lnTo>
                <a:lnTo>
                  <a:pt x="223447" y="329933"/>
                </a:lnTo>
                <a:lnTo>
                  <a:pt x="218219" y="374981"/>
                </a:lnTo>
                <a:lnTo>
                  <a:pt x="216221" y="420166"/>
                </a:lnTo>
                <a:lnTo>
                  <a:pt x="215734" y="476199"/>
                </a:lnTo>
                <a:lnTo>
                  <a:pt x="221919" y="482447"/>
                </a:lnTo>
                <a:lnTo>
                  <a:pt x="246138" y="447240"/>
                </a:lnTo>
                <a:lnTo>
                  <a:pt x="246367" y="427926"/>
                </a:lnTo>
                <a:lnTo>
                  <a:pt x="247206" y="398987"/>
                </a:lnTo>
                <a:lnTo>
                  <a:pt x="252446" y="341429"/>
                </a:lnTo>
                <a:lnTo>
                  <a:pt x="266140" y="280557"/>
                </a:lnTo>
                <a:lnTo>
                  <a:pt x="291449" y="218994"/>
                </a:lnTo>
                <a:lnTo>
                  <a:pt x="295128" y="212153"/>
                </a:lnTo>
                <a:close/>
              </a:path>
              <a:path w="312419" h="483235">
                <a:moveTo>
                  <a:pt x="302067" y="199250"/>
                </a:moveTo>
                <a:lnTo>
                  <a:pt x="200431" y="199250"/>
                </a:lnTo>
                <a:lnTo>
                  <a:pt x="203111" y="199669"/>
                </a:lnTo>
                <a:lnTo>
                  <a:pt x="206730" y="202780"/>
                </a:lnTo>
                <a:lnTo>
                  <a:pt x="213448" y="208039"/>
                </a:lnTo>
                <a:lnTo>
                  <a:pt x="220657" y="212342"/>
                </a:lnTo>
                <a:lnTo>
                  <a:pt x="228488" y="215194"/>
                </a:lnTo>
                <a:lnTo>
                  <a:pt x="237070" y="216103"/>
                </a:lnTo>
                <a:lnTo>
                  <a:pt x="244771" y="215899"/>
                </a:lnTo>
                <a:lnTo>
                  <a:pt x="252323" y="213664"/>
                </a:lnTo>
                <a:lnTo>
                  <a:pt x="260997" y="212153"/>
                </a:lnTo>
                <a:lnTo>
                  <a:pt x="295128" y="212153"/>
                </a:lnTo>
                <a:lnTo>
                  <a:pt x="302067" y="199250"/>
                </a:lnTo>
                <a:close/>
              </a:path>
              <a:path w="312419" h="483235">
                <a:moveTo>
                  <a:pt x="182482" y="211518"/>
                </a:moveTo>
                <a:lnTo>
                  <a:pt x="142138" y="211518"/>
                </a:lnTo>
                <a:lnTo>
                  <a:pt x="158797" y="215592"/>
                </a:lnTo>
                <a:lnTo>
                  <a:pt x="171005" y="215846"/>
                </a:lnTo>
                <a:lnTo>
                  <a:pt x="182289" y="211647"/>
                </a:lnTo>
                <a:lnTo>
                  <a:pt x="182482" y="211518"/>
                </a:lnTo>
                <a:close/>
              </a:path>
              <a:path w="312419" h="483235">
                <a:moveTo>
                  <a:pt x="201448" y="164591"/>
                </a:moveTo>
                <a:lnTo>
                  <a:pt x="192873" y="167776"/>
                </a:lnTo>
                <a:lnTo>
                  <a:pt x="180200" y="177368"/>
                </a:lnTo>
                <a:lnTo>
                  <a:pt x="179920" y="177533"/>
                </a:lnTo>
                <a:lnTo>
                  <a:pt x="179705" y="177761"/>
                </a:lnTo>
                <a:lnTo>
                  <a:pt x="172598" y="183265"/>
                </a:lnTo>
                <a:lnTo>
                  <a:pt x="165042" y="185407"/>
                </a:lnTo>
                <a:lnTo>
                  <a:pt x="309658" y="185407"/>
                </a:lnTo>
                <a:lnTo>
                  <a:pt x="309869" y="185040"/>
                </a:lnTo>
                <a:lnTo>
                  <a:pt x="237669" y="185040"/>
                </a:lnTo>
                <a:lnTo>
                  <a:pt x="229914" y="182792"/>
                </a:lnTo>
                <a:lnTo>
                  <a:pt x="222066" y="177533"/>
                </a:lnTo>
                <a:lnTo>
                  <a:pt x="209950" y="167808"/>
                </a:lnTo>
                <a:lnTo>
                  <a:pt x="201448" y="164591"/>
                </a:lnTo>
                <a:close/>
              </a:path>
              <a:path w="312419" h="483235">
                <a:moveTo>
                  <a:pt x="294068" y="163804"/>
                </a:moveTo>
                <a:lnTo>
                  <a:pt x="285054" y="167808"/>
                </a:lnTo>
                <a:lnTo>
                  <a:pt x="270390" y="174258"/>
                </a:lnTo>
                <a:lnTo>
                  <a:pt x="262122" y="177936"/>
                </a:lnTo>
                <a:lnTo>
                  <a:pt x="254101" y="181622"/>
                </a:lnTo>
                <a:lnTo>
                  <a:pt x="245655" y="184576"/>
                </a:lnTo>
                <a:lnTo>
                  <a:pt x="237669" y="185040"/>
                </a:lnTo>
                <a:lnTo>
                  <a:pt x="309869" y="185040"/>
                </a:lnTo>
                <a:lnTo>
                  <a:pt x="311226" y="182676"/>
                </a:lnTo>
                <a:lnTo>
                  <a:pt x="312331" y="176098"/>
                </a:lnTo>
                <a:lnTo>
                  <a:pt x="301015" y="163906"/>
                </a:lnTo>
                <a:lnTo>
                  <a:pt x="294068" y="163804"/>
                </a:lnTo>
                <a:close/>
              </a:path>
              <a:path w="312419" h="483235">
                <a:moveTo>
                  <a:pt x="208711" y="0"/>
                </a:moveTo>
                <a:lnTo>
                  <a:pt x="159212" y="4750"/>
                </a:lnTo>
                <a:lnTo>
                  <a:pt x="90140" y="32779"/>
                </a:lnTo>
                <a:lnTo>
                  <a:pt x="59893" y="56603"/>
                </a:lnTo>
                <a:lnTo>
                  <a:pt x="25274" y="100793"/>
                </a:lnTo>
                <a:lnTo>
                  <a:pt x="12890" y="126479"/>
                </a:lnTo>
                <a:lnTo>
                  <a:pt x="15506" y="134340"/>
                </a:lnTo>
                <a:lnTo>
                  <a:pt x="23190" y="138087"/>
                </a:lnTo>
                <a:lnTo>
                  <a:pt x="28924" y="139660"/>
                </a:lnTo>
                <a:lnTo>
                  <a:pt x="34463" y="138845"/>
                </a:lnTo>
                <a:lnTo>
                  <a:pt x="39508" y="135740"/>
                </a:lnTo>
                <a:lnTo>
                  <a:pt x="43764" y="130441"/>
                </a:lnTo>
                <a:lnTo>
                  <a:pt x="45173" y="128054"/>
                </a:lnTo>
                <a:lnTo>
                  <a:pt x="46278" y="125501"/>
                </a:lnTo>
                <a:lnTo>
                  <a:pt x="47548" y="123037"/>
                </a:lnTo>
                <a:lnTo>
                  <a:pt x="86325" y="72304"/>
                </a:lnTo>
                <a:lnTo>
                  <a:pt x="142151" y="40449"/>
                </a:lnTo>
                <a:lnTo>
                  <a:pt x="200367" y="29616"/>
                </a:lnTo>
                <a:lnTo>
                  <a:pt x="210312" y="28003"/>
                </a:lnTo>
                <a:lnTo>
                  <a:pt x="216433" y="22796"/>
                </a:lnTo>
                <a:lnTo>
                  <a:pt x="216115" y="5880"/>
                </a:lnTo>
                <a:lnTo>
                  <a:pt x="208711" y="0"/>
                </a:lnTo>
                <a:close/>
              </a:path>
              <a:path w="312419" h="483235">
                <a:moveTo>
                  <a:pt x="22339" y="180708"/>
                </a:moveTo>
                <a:lnTo>
                  <a:pt x="6134" y="181622"/>
                </a:lnTo>
                <a:lnTo>
                  <a:pt x="635" y="187312"/>
                </a:lnTo>
                <a:lnTo>
                  <a:pt x="0" y="198500"/>
                </a:lnTo>
                <a:lnTo>
                  <a:pt x="115" y="200774"/>
                </a:lnTo>
                <a:lnTo>
                  <a:pt x="139" y="203644"/>
                </a:lnTo>
                <a:lnTo>
                  <a:pt x="9126" y="253261"/>
                </a:lnTo>
                <a:lnTo>
                  <a:pt x="29772" y="280250"/>
                </a:lnTo>
                <a:lnTo>
                  <a:pt x="36055" y="278777"/>
                </a:lnTo>
                <a:lnTo>
                  <a:pt x="43599" y="275374"/>
                </a:lnTo>
                <a:lnTo>
                  <a:pt x="45821" y="268071"/>
                </a:lnTo>
                <a:lnTo>
                  <a:pt x="39999" y="247446"/>
                </a:lnTo>
                <a:lnTo>
                  <a:pt x="37039" y="236615"/>
                </a:lnTo>
                <a:lnTo>
                  <a:pt x="34232" y="225748"/>
                </a:lnTo>
                <a:lnTo>
                  <a:pt x="31648" y="214833"/>
                </a:lnTo>
                <a:lnTo>
                  <a:pt x="30137" y="208038"/>
                </a:lnTo>
                <a:lnTo>
                  <a:pt x="30975" y="200774"/>
                </a:lnTo>
                <a:lnTo>
                  <a:pt x="28524" y="185267"/>
                </a:lnTo>
                <a:lnTo>
                  <a:pt x="22339" y="180708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01596" y="3779154"/>
            <a:ext cx="219075" cy="295275"/>
          </a:xfrm>
          <a:custGeom>
            <a:avLst/>
            <a:gdLst/>
            <a:ahLst/>
            <a:cxnLst/>
            <a:rect l="l" t="t" r="r" b="b"/>
            <a:pathLst>
              <a:path w="219075" h="295275">
                <a:moveTo>
                  <a:pt x="17183" y="0"/>
                </a:moveTo>
                <a:lnTo>
                  <a:pt x="10604" y="304"/>
                </a:lnTo>
                <a:lnTo>
                  <a:pt x="0" y="10744"/>
                </a:lnTo>
                <a:lnTo>
                  <a:pt x="132" y="16624"/>
                </a:lnTo>
                <a:lnTo>
                  <a:pt x="3848" y="22732"/>
                </a:lnTo>
                <a:lnTo>
                  <a:pt x="7650" y="29069"/>
                </a:lnTo>
                <a:lnTo>
                  <a:pt x="34310" y="80223"/>
                </a:lnTo>
                <a:lnTo>
                  <a:pt x="55652" y="146678"/>
                </a:lnTo>
                <a:lnTo>
                  <a:pt x="62047" y="205532"/>
                </a:lnTo>
                <a:lnTo>
                  <a:pt x="64142" y="253956"/>
                </a:lnTo>
                <a:lnTo>
                  <a:pt x="65257" y="280136"/>
                </a:lnTo>
                <a:lnTo>
                  <a:pt x="65684" y="289077"/>
                </a:lnTo>
                <a:lnTo>
                  <a:pt x="71285" y="295033"/>
                </a:lnTo>
                <a:lnTo>
                  <a:pt x="89611" y="294424"/>
                </a:lnTo>
                <a:lnTo>
                  <a:pt x="94843" y="288543"/>
                </a:lnTo>
                <a:lnTo>
                  <a:pt x="94719" y="262285"/>
                </a:lnTo>
                <a:lnTo>
                  <a:pt x="91710" y="188480"/>
                </a:lnTo>
                <a:lnTo>
                  <a:pt x="84507" y="140582"/>
                </a:lnTo>
                <a:lnTo>
                  <a:pt x="71525" y="93760"/>
                </a:lnTo>
                <a:lnTo>
                  <a:pt x="51545" y="48180"/>
                </a:lnTo>
                <a:lnTo>
                  <a:pt x="50990" y="47142"/>
                </a:lnTo>
                <a:lnTo>
                  <a:pt x="51053" y="45758"/>
                </a:lnTo>
                <a:lnTo>
                  <a:pt x="50736" y="44170"/>
                </a:lnTo>
                <a:lnTo>
                  <a:pt x="90602" y="44170"/>
                </a:lnTo>
                <a:lnTo>
                  <a:pt x="104114" y="35712"/>
                </a:lnTo>
                <a:lnTo>
                  <a:pt x="108305" y="32829"/>
                </a:lnTo>
                <a:lnTo>
                  <a:pt x="208682" y="32829"/>
                </a:lnTo>
                <a:lnTo>
                  <a:pt x="213893" y="23748"/>
                </a:lnTo>
                <a:lnTo>
                  <a:pt x="216184" y="20016"/>
                </a:lnTo>
                <a:lnTo>
                  <a:pt x="73359" y="20016"/>
                </a:lnTo>
                <a:lnTo>
                  <a:pt x="65494" y="19383"/>
                </a:lnTo>
                <a:lnTo>
                  <a:pt x="57025" y="16522"/>
                </a:lnTo>
                <a:lnTo>
                  <a:pt x="48925" y="13070"/>
                </a:lnTo>
                <a:lnTo>
                  <a:pt x="40735" y="9680"/>
                </a:lnTo>
                <a:lnTo>
                  <a:pt x="17183" y="0"/>
                </a:lnTo>
                <a:close/>
              </a:path>
              <a:path w="219075" h="295275">
                <a:moveTo>
                  <a:pt x="201832" y="44767"/>
                </a:moveTo>
                <a:lnTo>
                  <a:pt x="168122" y="44767"/>
                </a:lnTo>
                <a:lnTo>
                  <a:pt x="166419" y="48425"/>
                </a:lnTo>
                <a:lnTo>
                  <a:pt x="165290" y="50622"/>
                </a:lnTo>
                <a:lnTo>
                  <a:pt x="164172" y="53441"/>
                </a:lnTo>
                <a:lnTo>
                  <a:pt x="158140" y="68146"/>
                </a:lnTo>
                <a:lnTo>
                  <a:pt x="152034" y="82834"/>
                </a:lnTo>
                <a:lnTo>
                  <a:pt x="146209" y="97595"/>
                </a:lnTo>
                <a:lnTo>
                  <a:pt x="131039" y="153746"/>
                </a:lnTo>
                <a:lnTo>
                  <a:pt x="125876" y="195430"/>
                </a:lnTo>
                <a:lnTo>
                  <a:pt x="123901" y="237235"/>
                </a:lnTo>
                <a:lnTo>
                  <a:pt x="123418" y="289077"/>
                </a:lnTo>
                <a:lnTo>
                  <a:pt x="129539" y="294855"/>
                </a:lnTo>
                <a:lnTo>
                  <a:pt x="153442" y="262285"/>
                </a:lnTo>
                <a:lnTo>
                  <a:pt x="153670" y="244424"/>
                </a:lnTo>
                <a:lnTo>
                  <a:pt x="154503" y="217639"/>
                </a:lnTo>
                <a:lnTo>
                  <a:pt x="159679" y="164380"/>
                </a:lnTo>
                <a:lnTo>
                  <a:pt x="173199" y="108061"/>
                </a:lnTo>
                <a:lnTo>
                  <a:pt x="198199" y="51097"/>
                </a:lnTo>
                <a:lnTo>
                  <a:pt x="201832" y="44767"/>
                </a:lnTo>
                <a:close/>
              </a:path>
              <a:path w="219075" h="295275">
                <a:moveTo>
                  <a:pt x="208682" y="32829"/>
                </a:moveTo>
                <a:lnTo>
                  <a:pt x="108305" y="32829"/>
                </a:lnTo>
                <a:lnTo>
                  <a:pt x="110959" y="33223"/>
                </a:lnTo>
                <a:lnTo>
                  <a:pt x="114541" y="36093"/>
                </a:lnTo>
                <a:lnTo>
                  <a:pt x="121165" y="40958"/>
                </a:lnTo>
                <a:lnTo>
                  <a:pt x="128281" y="44940"/>
                </a:lnTo>
                <a:lnTo>
                  <a:pt x="136013" y="47582"/>
                </a:lnTo>
                <a:lnTo>
                  <a:pt x="144487" y="48425"/>
                </a:lnTo>
                <a:lnTo>
                  <a:pt x="152102" y="48234"/>
                </a:lnTo>
                <a:lnTo>
                  <a:pt x="159550" y="46164"/>
                </a:lnTo>
                <a:lnTo>
                  <a:pt x="168122" y="44767"/>
                </a:lnTo>
                <a:lnTo>
                  <a:pt x="201832" y="44767"/>
                </a:lnTo>
                <a:lnTo>
                  <a:pt x="208682" y="32829"/>
                </a:lnTo>
                <a:close/>
              </a:path>
              <a:path w="219075" h="295275">
                <a:moveTo>
                  <a:pt x="90602" y="44170"/>
                </a:moveTo>
                <a:lnTo>
                  <a:pt x="50736" y="44170"/>
                </a:lnTo>
                <a:lnTo>
                  <a:pt x="67190" y="47942"/>
                </a:lnTo>
                <a:lnTo>
                  <a:pt x="79249" y="48180"/>
                </a:lnTo>
                <a:lnTo>
                  <a:pt x="90396" y="44299"/>
                </a:lnTo>
                <a:lnTo>
                  <a:pt x="90602" y="44170"/>
                </a:lnTo>
                <a:close/>
              </a:path>
              <a:path w="219075" h="295275">
                <a:moveTo>
                  <a:pt x="109312" y="761"/>
                </a:moveTo>
                <a:lnTo>
                  <a:pt x="100843" y="3706"/>
                </a:lnTo>
                <a:lnTo>
                  <a:pt x="88328" y="12585"/>
                </a:lnTo>
                <a:lnTo>
                  <a:pt x="88049" y="12738"/>
                </a:lnTo>
                <a:lnTo>
                  <a:pt x="87845" y="12941"/>
                </a:lnTo>
                <a:lnTo>
                  <a:pt x="80822" y="18033"/>
                </a:lnTo>
                <a:lnTo>
                  <a:pt x="73359" y="20016"/>
                </a:lnTo>
                <a:lnTo>
                  <a:pt x="216184" y="20016"/>
                </a:lnTo>
                <a:lnTo>
                  <a:pt x="216391" y="19678"/>
                </a:lnTo>
                <a:lnTo>
                  <a:pt x="145084" y="19678"/>
                </a:lnTo>
                <a:lnTo>
                  <a:pt x="137426" y="17601"/>
                </a:lnTo>
                <a:lnTo>
                  <a:pt x="129667" y="12738"/>
                </a:lnTo>
                <a:lnTo>
                  <a:pt x="117709" y="3742"/>
                </a:lnTo>
                <a:lnTo>
                  <a:pt x="109312" y="761"/>
                </a:lnTo>
                <a:close/>
              </a:path>
              <a:path w="219075" h="295275">
                <a:moveTo>
                  <a:pt x="200786" y="25"/>
                </a:moveTo>
                <a:lnTo>
                  <a:pt x="191887" y="3742"/>
                </a:lnTo>
                <a:lnTo>
                  <a:pt x="177401" y="9709"/>
                </a:lnTo>
                <a:lnTo>
                  <a:pt x="169239" y="13110"/>
                </a:lnTo>
                <a:lnTo>
                  <a:pt x="161315" y="16522"/>
                </a:lnTo>
                <a:lnTo>
                  <a:pt x="152971" y="19250"/>
                </a:lnTo>
                <a:lnTo>
                  <a:pt x="145084" y="19678"/>
                </a:lnTo>
                <a:lnTo>
                  <a:pt x="216391" y="19678"/>
                </a:lnTo>
                <a:lnTo>
                  <a:pt x="217728" y="17500"/>
                </a:lnTo>
                <a:lnTo>
                  <a:pt x="218821" y="11417"/>
                </a:lnTo>
                <a:lnTo>
                  <a:pt x="207645" y="126"/>
                </a:lnTo>
                <a:lnTo>
                  <a:pt x="200786" y="25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20997" y="3591573"/>
            <a:ext cx="203542" cy="1396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08114" y="3772283"/>
            <a:ext cx="46355" cy="99695"/>
          </a:xfrm>
          <a:custGeom>
            <a:avLst/>
            <a:gdLst/>
            <a:ahLst/>
            <a:cxnLst/>
            <a:rect l="l" t="t" r="r" b="b"/>
            <a:pathLst>
              <a:path w="46355" h="99695">
                <a:moveTo>
                  <a:pt x="22326" y="0"/>
                </a:moveTo>
                <a:lnTo>
                  <a:pt x="6134" y="914"/>
                </a:lnTo>
                <a:lnTo>
                  <a:pt x="635" y="6603"/>
                </a:lnTo>
                <a:lnTo>
                  <a:pt x="0" y="17792"/>
                </a:lnTo>
                <a:lnTo>
                  <a:pt x="127" y="22936"/>
                </a:lnTo>
                <a:lnTo>
                  <a:pt x="9113" y="72553"/>
                </a:lnTo>
                <a:lnTo>
                  <a:pt x="29765" y="99547"/>
                </a:lnTo>
                <a:lnTo>
                  <a:pt x="36042" y="98069"/>
                </a:lnTo>
                <a:lnTo>
                  <a:pt x="43586" y="94665"/>
                </a:lnTo>
                <a:lnTo>
                  <a:pt x="45821" y="87363"/>
                </a:lnTo>
                <a:lnTo>
                  <a:pt x="39997" y="66737"/>
                </a:lnTo>
                <a:lnTo>
                  <a:pt x="37034" y="55906"/>
                </a:lnTo>
                <a:lnTo>
                  <a:pt x="34226" y="45040"/>
                </a:lnTo>
                <a:lnTo>
                  <a:pt x="31648" y="34124"/>
                </a:lnTo>
                <a:lnTo>
                  <a:pt x="30124" y="27330"/>
                </a:lnTo>
                <a:lnTo>
                  <a:pt x="30962" y="20065"/>
                </a:lnTo>
                <a:lnTo>
                  <a:pt x="28524" y="4559"/>
                </a:lnTo>
                <a:lnTo>
                  <a:pt x="22326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45244" y="5074184"/>
            <a:ext cx="224790" cy="473075"/>
          </a:xfrm>
          <a:custGeom>
            <a:avLst/>
            <a:gdLst/>
            <a:ahLst/>
            <a:cxnLst/>
            <a:rect l="l" t="t" r="r" b="b"/>
            <a:pathLst>
              <a:path w="224790" h="473075">
                <a:moveTo>
                  <a:pt x="183965" y="0"/>
                </a:moveTo>
                <a:lnTo>
                  <a:pt x="174882" y="3874"/>
                </a:lnTo>
                <a:lnTo>
                  <a:pt x="168403" y="11575"/>
                </a:lnTo>
                <a:lnTo>
                  <a:pt x="163449" y="22811"/>
                </a:lnTo>
                <a:lnTo>
                  <a:pt x="145670" y="72816"/>
                </a:lnTo>
                <a:lnTo>
                  <a:pt x="127682" y="122756"/>
                </a:lnTo>
                <a:lnTo>
                  <a:pt x="109545" y="172649"/>
                </a:lnTo>
                <a:lnTo>
                  <a:pt x="54851" y="322239"/>
                </a:lnTo>
                <a:lnTo>
                  <a:pt x="0" y="472988"/>
                </a:lnTo>
                <a:lnTo>
                  <a:pt x="100139" y="472988"/>
                </a:lnTo>
                <a:lnTo>
                  <a:pt x="224431" y="856"/>
                </a:lnTo>
                <a:lnTo>
                  <a:pt x="203152" y="845"/>
                </a:lnTo>
                <a:lnTo>
                  <a:pt x="196735" y="243"/>
                </a:lnTo>
                <a:lnTo>
                  <a:pt x="183965" y="0"/>
                </a:lnTo>
                <a:close/>
              </a:path>
              <a:path w="224790" h="473075">
                <a:moveTo>
                  <a:pt x="224536" y="459"/>
                </a:moveTo>
                <a:lnTo>
                  <a:pt x="216940" y="615"/>
                </a:lnTo>
                <a:lnTo>
                  <a:pt x="209850" y="856"/>
                </a:lnTo>
                <a:lnTo>
                  <a:pt x="224431" y="856"/>
                </a:lnTo>
                <a:lnTo>
                  <a:pt x="224536" y="459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50169" y="5074114"/>
            <a:ext cx="224790" cy="473709"/>
          </a:xfrm>
          <a:custGeom>
            <a:avLst/>
            <a:gdLst/>
            <a:ahLst/>
            <a:cxnLst/>
            <a:rect l="l" t="t" r="r" b="b"/>
            <a:pathLst>
              <a:path w="224789" h="473710">
                <a:moveTo>
                  <a:pt x="22356" y="0"/>
                </a:moveTo>
                <a:lnTo>
                  <a:pt x="0" y="515"/>
                </a:lnTo>
                <a:lnTo>
                  <a:pt x="124523" y="473222"/>
                </a:lnTo>
                <a:lnTo>
                  <a:pt x="224739" y="473222"/>
                </a:lnTo>
                <a:lnTo>
                  <a:pt x="179747" y="350296"/>
                </a:lnTo>
                <a:lnTo>
                  <a:pt x="164998" y="309811"/>
                </a:lnTo>
                <a:lnTo>
                  <a:pt x="94122" y="114604"/>
                </a:lnTo>
                <a:lnTo>
                  <a:pt x="76310" y="65831"/>
                </a:lnTo>
                <a:lnTo>
                  <a:pt x="56057" y="10726"/>
                </a:lnTo>
                <a:lnTo>
                  <a:pt x="33038" y="146"/>
                </a:lnTo>
                <a:lnTo>
                  <a:pt x="22356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59865" y="5435890"/>
            <a:ext cx="100330" cy="111125"/>
          </a:xfrm>
          <a:custGeom>
            <a:avLst/>
            <a:gdLst/>
            <a:ahLst/>
            <a:cxnLst/>
            <a:rect l="l" t="t" r="r" b="b"/>
            <a:pathLst>
              <a:path w="100330" h="111125">
                <a:moveTo>
                  <a:pt x="94322" y="0"/>
                </a:moveTo>
                <a:lnTo>
                  <a:pt x="5867" y="0"/>
                </a:lnTo>
                <a:lnTo>
                  <a:pt x="0" y="110502"/>
                </a:lnTo>
                <a:lnTo>
                  <a:pt x="100317" y="110502"/>
                </a:lnTo>
                <a:lnTo>
                  <a:pt x="94322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70093" y="5271748"/>
            <a:ext cx="80010" cy="71120"/>
          </a:xfrm>
          <a:custGeom>
            <a:avLst/>
            <a:gdLst/>
            <a:ahLst/>
            <a:cxnLst/>
            <a:rect l="l" t="t" r="r" b="b"/>
            <a:pathLst>
              <a:path w="80009" h="71120">
                <a:moveTo>
                  <a:pt x="75438" y="0"/>
                </a:moveTo>
                <a:lnTo>
                  <a:pt x="4114" y="0"/>
                </a:lnTo>
                <a:lnTo>
                  <a:pt x="0" y="71031"/>
                </a:lnTo>
                <a:lnTo>
                  <a:pt x="79794" y="71031"/>
                </a:lnTo>
                <a:lnTo>
                  <a:pt x="75438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79207" y="5159349"/>
            <a:ext cx="61594" cy="48260"/>
          </a:xfrm>
          <a:custGeom>
            <a:avLst/>
            <a:gdLst/>
            <a:ahLst/>
            <a:cxnLst/>
            <a:rect l="l" t="t" r="r" b="b"/>
            <a:pathLst>
              <a:path w="61594" h="48260">
                <a:moveTo>
                  <a:pt x="61290" y="47904"/>
                </a:moveTo>
                <a:lnTo>
                  <a:pt x="0" y="47904"/>
                </a:lnTo>
                <a:lnTo>
                  <a:pt x="0" y="0"/>
                </a:lnTo>
                <a:lnTo>
                  <a:pt x="61290" y="0"/>
                </a:lnTo>
                <a:lnTo>
                  <a:pt x="61290" y="47904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81722" y="5075581"/>
            <a:ext cx="55244" cy="36195"/>
          </a:xfrm>
          <a:custGeom>
            <a:avLst/>
            <a:gdLst/>
            <a:ahLst/>
            <a:cxnLst/>
            <a:rect l="l" t="t" r="r" b="b"/>
            <a:pathLst>
              <a:path w="55244" h="36195">
                <a:moveTo>
                  <a:pt x="54635" y="0"/>
                </a:moveTo>
                <a:lnTo>
                  <a:pt x="2031" y="0"/>
                </a:lnTo>
                <a:lnTo>
                  <a:pt x="0" y="36055"/>
                </a:lnTo>
                <a:lnTo>
                  <a:pt x="54635" y="36055"/>
                </a:lnTo>
                <a:lnTo>
                  <a:pt x="54635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72216" y="6388576"/>
            <a:ext cx="256540" cy="393700"/>
          </a:xfrm>
          <a:custGeom>
            <a:avLst/>
            <a:gdLst/>
            <a:ahLst/>
            <a:cxnLst/>
            <a:rect l="l" t="t" r="r" b="b"/>
            <a:pathLst>
              <a:path w="256540" h="393700">
                <a:moveTo>
                  <a:pt x="0" y="7073"/>
                </a:moveTo>
                <a:lnTo>
                  <a:pt x="33127" y="52752"/>
                </a:lnTo>
                <a:lnTo>
                  <a:pt x="66903" y="101803"/>
                </a:lnTo>
                <a:lnTo>
                  <a:pt x="73469" y="128079"/>
                </a:lnTo>
                <a:lnTo>
                  <a:pt x="70343" y="141808"/>
                </a:lnTo>
                <a:lnTo>
                  <a:pt x="63880" y="156032"/>
                </a:lnTo>
                <a:lnTo>
                  <a:pt x="42622" y="200777"/>
                </a:lnTo>
                <a:lnTo>
                  <a:pt x="26583" y="246879"/>
                </a:lnTo>
                <a:lnTo>
                  <a:pt x="15425" y="294315"/>
                </a:lnTo>
                <a:lnTo>
                  <a:pt x="8804" y="343168"/>
                </a:lnTo>
                <a:lnTo>
                  <a:pt x="6400" y="393090"/>
                </a:lnTo>
                <a:lnTo>
                  <a:pt x="95694" y="393090"/>
                </a:lnTo>
                <a:lnTo>
                  <a:pt x="98262" y="343059"/>
                </a:lnTo>
                <a:lnTo>
                  <a:pt x="103529" y="294315"/>
                </a:lnTo>
                <a:lnTo>
                  <a:pt x="111935" y="247094"/>
                </a:lnTo>
                <a:lnTo>
                  <a:pt x="124019" y="201247"/>
                </a:lnTo>
                <a:lnTo>
                  <a:pt x="140236" y="157063"/>
                </a:lnTo>
                <a:lnTo>
                  <a:pt x="161063" y="114694"/>
                </a:lnTo>
                <a:lnTo>
                  <a:pt x="176200" y="91097"/>
                </a:lnTo>
                <a:lnTo>
                  <a:pt x="105321" y="91097"/>
                </a:lnTo>
                <a:lnTo>
                  <a:pt x="74425" y="51404"/>
                </a:lnTo>
                <a:lnTo>
                  <a:pt x="47121" y="25053"/>
                </a:lnTo>
                <a:lnTo>
                  <a:pt x="22587" y="10719"/>
                </a:lnTo>
                <a:lnTo>
                  <a:pt x="0" y="7073"/>
                </a:lnTo>
                <a:close/>
              </a:path>
              <a:path w="256540" h="393700">
                <a:moveTo>
                  <a:pt x="255993" y="0"/>
                </a:moveTo>
                <a:lnTo>
                  <a:pt x="210496" y="11019"/>
                </a:lnTo>
                <a:lnTo>
                  <a:pt x="171518" y="31832"/>
                </a:lnTo>
                <a:lnTo>
                  <a:pt x="137109" y="59503"/>
                </a:lnTo>
                <a:lnTo>
                  <a:pt x="105321" y="91097"/>
                </a:lnTo>
                <a:lnTo>
                  <a:pt x="176200" y="91097"/>
                </a:lnTo>
                <a:lnTo>
                  <a:pt x="186980" y="74292"/>
                </a:lnTo>
                <a:lnTo>
                  <a:pt x="218464" y="36010"/>
                </a:lnTo>
                <a:lnTo>
                  <a:pt x="255993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31331" y="6081844"/>
            <a:ext cx="132715" cy="205104"/>
          </a:xfrm>
          <a:custGeom>
            <a:avLst/>
            <a:gdLst/>
            <a:ahLst/>
            <a:cxnLst/>
            <a:rect l="l" t="t" r="r" b="b"/>
            <a:pathLst>
              <a:path w="132715" h="205104">
                <a:moveTo>
                  <a:pt x="129550" y="82321"/>
                </a:moveTo>
                <a:lnTo>
                  <a:pt x="66368" y="82321"/>
                </a:lnTo>
                <a:lnTo>
                  <a:pt x="69619" y="84023"/>
                </a:lnTo>
                <a:lnTo>
                  <a:pt x="69619" y="204635"/>
                </a:lnTo>
                <a:lnTo>
                  <a:pt x="102489" y="190101"/>
                </a:lnTo>
                <a:lnTo>
                  <a:pt x="123627" y="160282"/>
                </a:lnTo>
                <a:lnTo>
                  <a:pt x="132358" y="117266"/>
                </a:lnTo>
                <a:lnTo>
                  <a:pt x="129550" y="82321"/>
                </a:lnTo>
                <a:close/>
              </a:path>
              <a:path w="132715" h="205104">
                <a:moveTo>
                  <a:pt x="109904" y="0"/>
                </a:moveTo>
                <a:lnTo>
                  <a:pt x="73659" y="22680"/>
                </a:lnTo>
                <a:lnTo>
                  <a:pt x="41265" y="48225"/>
                </a:lnTo>
                <a:lnTo>
                  <a:pt x="16022" y="79499"/>
                </a:lnTo>
                <a:lnTo>
                  <a:pt x="1230" y="119367"/>
                </a:lnTo>
                <a:lnTo>
                  <a:pt x="0" y="141513"/>
                </a:lnTo>
                <a:lnTo>
                  <a:pt x="4999" y="161693"/>
                </a:lnTo>
                <a:lnTo>
                  <a:pt x="16289" y="179496"/>
                </a:lnTo>
                <a:lnTo>
                  <a:pt x="33932" y="194513"/>
                </a:lnTo>
                <a:lnTo>
                  <a:pt x="66368" y="82321"/>
                </a:lnTo>
                <a:lnTo>
                  <a:pt x="129550" y="82321"/>
                </a:lnTo>
                <a:lnTo>
                  <a:pt x="128008" y="63143"/>
                </a:lnTo>
                <a:lnTo>
                  <a:pt x="109904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43500" y="6260809"/>
            <a:ext cx="198556" cy="1370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75406" y="6270008"/>
            <a:ext cx="200025" cy="136525"/>
          </a:xfrm>
          <a:custGeom>
            <a:avLst/>
            <a:gdLst/>
            <a:ahLst/>
            <a:cxnLst/>
            <a:rect l="l" t="t" r="r" b="b"/>
            <a:pathLst>
              <a:path w="200025" h="136525">
                <a:moveTo>
                  <a:pt x="184209" y="42203"/>
                </a:moveTo>
                <a:lnTo>
                  <a:pt x="105218" y="42203"/>
                </a:lnTo>
                <a:lnTo>
                  <a:pt x="106247" y="46064"/>
                </a:lnTo>
                <a:lnTo>
                  <a:pt x="12648" y="127890"/>
                </a:lnTo>
                <a:lnTo>
                  <a:pt x="55867" y="136331"/>
                </a:lnTo>
                <a:lnTo>
                  <a:pt x="97596" y="127966"/>
                </a:lnTo>
                <a:lnTo>
                  <a:pt x="136400" y="104089"/>
                </a:lnTo>
                <a:lnTo>
                  <a:pt x="170847" y="65994"/>
                </a:lnTo>
                <a:lnTo>
                  <a:pt x="184209" y="42203"/>
                </a:lnTo>
                <a:close/>
              </a:path>
              <a:path w="200025" h="136525">
                <a:moveTo>
                  <a:pt x="115974" y="0"/>
                </a:moveTo>
                <a:lnTo>
                  <a:pt x="74968" y="3728"/>
                </a:lnTo>
                <a:lnTo>
                  <a:pt x="34682" y="20524"/>
                </a:lnTo>
                <a:lnTo>
                  <a:pt x="5526" y="52624"/>
                </a:lnTo>
                <a:lnTo>
                  <a:pt x="0" y="72934"/>
                </a:lnTo>
                <a:lnTo>
                  <a:pt x="583" y="95467"/>
                </a:lnTo>
                <a:lnTo>
                  <a:pt x="105218" y="42203"/>
                </a:lnTo>
                <a:lnTo>
                  <a:pt x="184209" y="42203"/>
                </a:lnTo>
                <a:lnTo>
                  <a:pt x="199503" y="14974"/>
                </a:lnTo>
                <a:lnTo>
                  <a:pt x="157539" y="5146"/>
                </a:lnTo>
                <a:lnTo>
                  <a:pt x="115974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75216" y="6460441"/>
            <a:ext cx="179146" cy="1148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45027" y="6105512"/>
            <a:ext cx="137476" cy="1133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92449" y="6096224"/>
            <a:ext cx="122555" cy="125730"/>
          </a:xfrm>
          <a:custGeom>
            <a:avLst/>
            <a:gdLst/>
            <a:ahLst/>
            <a:cxnLst/>
            <a:rect l="l" t="t" r="r" b="b"/>
            <a:pathLst>
              <a:path w="122555" h="125729">
                <a:moveTo>
                  <a:pt x="118455" y="47434"/>
                </a:moveTo>
                <a:lnTo>
                  <a:pt x="61051" y="47434"/>
                </a:lnTo>
                <a:lnTo>
                  <a:pt x="64365" y="50380"/>
                </a:lnTo>
                <a:lnTo>
                  <a:pt x="26685" y="125526"/>
                </a:lnTo>
                <a:lnTo>
                  <a:pt x="67342" y="115669"/>
                </a:lnTo>
                <a:lnTo>
                  <a:pt x="99340" y="87152"/>
                </a:lnTo>
                <a:lnTo>
                  <a:pt x="118455" y="47434"/>
                </a:lnTo>
                <a:close/>
              </a:path>
              <a:path w="122555" h="125729">
                <a:moveTo>
                  <a:pt x="122379" y="0"/>
                </a:moveTo>
                <a:lnTo>
                  <a:pt x="60183" y="11636"/>
                </a:lnTo>
                <a:lnTo>
                  <a:pt x="18157" y="35491"/>
                </a:lnTo>
                <a:lnTo>
                  <a:pt x="0" y="67931"/>
                </a:lnTo>
                <a:lnTo>
                  <a:pt x="9413" y="105321"/>
                </a:lnTo>
                <a:lnTo>
                  <a:pt x="61051" y="47434"/>
                </a:lnTo>
                <a:lnTo>
                  <a:pt x="118455" y="47434"/>
                </a:lnTo>
                <a:lnTo>
                  <a:pt x="118934" y="46440"/>
                </a:lnTo>
                <a:lnTo>
                  <a:pt x="122379" y="0"/>
                </a:lnTo>
                <a:close/>
              </a:path>
            </a:pathLst>
          </a:custGeom>
          <a:solidFill>
            <a:srgbClr val="77DD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39434" y="6452928"/>
            <a:ext cx="138023" cy="913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27658" y="6253646"/>
            <a:ext cx="78592" cy="1134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29806" y="6072385"/>
            <a:ext cx="79839" cy="1150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432476" y="0"/>
            <a:ext cx="334010" cy="297815"/>
          </a:xfrm>
          <a:custGeom>
            <a:avLst/>
            <a:gdLst/>
            <a:ahLst/>
            <a:cxnLst/>
            <a:rect l="l" t="t" r="r" b="b"/>
            <a:pathLst>
              <a:path w="334009" h="297815">
                <a:moveTo>
                  <a:pt x="222595" y="0"/>
                </a:moveTo>
                <a:lnTo>
                  <a:pt x="334009" y="118938"/>
                </a:lnTo>
                <a:lnTo>
                  <a:pt x="167004" y="297220"/>
                </a:lnTo>
                <a:lnTo>
                  <a:pt x="0" y="118938"/>
                </a:lnTo>
                <a:lnTo>
                  <a:pt x="111414" y="0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432476" y="328322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432476" y="715990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432476" y="1103657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432476" y="1491325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432476" y="1878992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432476" y="2266660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432476" y="2654327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432476" y="3041995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432476" y="342966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432476" y="3817330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432476" y="4204997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432476" y="4592665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432476" y="4980332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432476" y="5368000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432476" y="5755668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432476" y="6143335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432476" y="6531002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432476" y="6918670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599481" y="7306337"/>
            <a:ext cx="167005" cy="254000"/>
          </a:xfrm>
          <a:custGeom>
            <a:avLst/>
            <a:gdLst/>
            <a:ahLst/>
            <a:cxnLst/>
            <a:rect l="l" t="t" r="r" b="b"/>
            <a:pathLst>
              <a:path w="167004" h="254000">
                <a:moveTo>
                  <a:pt x="0" y="0"/>
                </a:moveTo>
                <a:lnTo>
                  <a:pt x="167005" y="178282"/>
                </a:lnTo>
                <a:lnTo>
                  <a:pt x="96388" y="253667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432476" y="7306337"/>
            <a:ext cx="167005" cy="254000"/>
          </a:xfrm>
          <a:custGeom>
            <a:avLst/>
            <a:gdLst/>
            <a:ahLst/>
            <a:cxnLst/>
            <a:rect l="l" t="t" r="r" b="b"/>
            <a:pathLst>
              <a:path w="167004" h="254000">
                <a:moveTo>
                  <a:pt x="70616" y="253667"/>
                </a:moveTo>
                <a:lnTo>
                  <a:pt x="0" y="178282"/>
                </a:lnTo>
                <a:lnTo>
                  <a:pt x="167004" y="0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560493" y="0"/>
            <a:ext cx="334010" cy="297815"/>
          </a:xfrm>
          <a:custGeom>
            <a:avLst/>
            <a:gdLst/>
            <a:ahLst/>
            <a:cxnLst/>
            <a:rect l="l" t="t" r="r" b="b"/>
            <a:pathLst>
              <a:path w="334009" h="297815">
                <a:moveTo>
                  <a:pt x="222595" y="0"/>
                </a:moveTo>
                <a:lnTo>
                  <a:pt x="334009" y="118938"/>
                </a:lnTo>
                <a:lnTo>
                  <a:pt x="167004" y="297220"/>
                </a:lnTo>
                <a:lnTo>
                  <a:pt x="0" y="118938"/>
                </a:lnTo>
                <a:lnTo>
                  <a:pt x="111414" y="0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560493" y="328322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560493" y="715990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560493" y="1103657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560493" y="1491325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560493" y="1878992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9560493" y="2266660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560493" y="2654327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69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560493" y="3041995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9560493" y="3429663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9560493" y="3817330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560493" y="4204997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9560493" y="4592665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560493" y="4980332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560493" y="5368000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560493" y="5755668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9560493" y="6143335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9560493" y="6531002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9560493" y="6918670"/>
            <a:ext cx="334010" cy="356870"/>
          </a:xfrm>
          <a:custGeom>
            <a:avLst/>
            <a:gdLst/>
            <a:ahLst/>
            <a:cxnLst/>
            <a:rect l="l" t="t" r="r" b="b"/>
            <a:pathLst>
              <a:path w="334009" h="356870">
                <a:moveTo>
                  <a:pt x="167004" y="0"/>
                </a:moveTo>
                <a:lnTo>
                  <a:pt x="334009" y="178282"/>
                </a:lnTo>
                <a:lnTo>
                  <a:pt x="167004" y="356565"/>
                </a:lnTo>
                <a:lnTo>
                  <a:pt x="0" y="178282"/>
                </a:lnTo>
                <a:lnTo>
                  <a:pt x="167004" y="0"/>
                </a:lnTo>
                <a:close/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9727499" y="7306337"/>
            <a:ext cx="167005" cy="254000"/>
          </a:xfrm>
          <a:custGeom>
            <a:avLst/>
            <a:gdLst/>
            <a:ahLst/>
            <a:cxnLst/>
            <a:rect l="l" t="t" r="r" b="b"/>
            <a:pathLst>
              <a:path w="167004" h="254000">
                <a:moveTo>
                  <a:pt x="0" y="0"/>
                </a:moveTo>
                <a:lnTo>
                  <a:pt x="167005" y="178282"/>
                </a:lnTo>
                <a:lnTo>
                  <a:pt x="96388" y="253667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560493" y="7306337"/>
            <a:ext cx="167005" cy="254000"/>
          </a:xfrm>
          <a:custGeom>
            <a:avLst/>
            <a:gdLst/>
            <a:ahLst/>
            <a:cxnLst/>
            <a:rect l="l" t="t" r="r" b="b"/>
            <a:pathLst>
              <a:path w="167004" h="254000">
                <a:moveTo>
                  <a:pt x="70616" y="253667"/>
                </a:moveTo>
                <a:lnTo>
                  <a:pt x="0" y="178282"/>
                </a:lnTo>
                <a:lnTo>
                  <a:pt x="167004" y="0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0" y="736193"/>
            <a:ext cx="7174865" cy="567055"/>
          </a:xfrm>
          <a:custGeom>
            <a:avLst/>
            <a:gdLst/>
            <a:ahLst/>
            <a:cxnLst/>
            <a:rect l="l" t="t" r="r" b="b"/>
            <a:pathLst>
              <a:path w="7174865" h="567055">
                <a:moveTo>
                  <a:pt x="0" y="566927"/>
                </a:moveTo>
                <a:lnTo>
                  <a:pt x="7174801" y="566927"/>
                </a:lnTo>
                <a:lnTo>
                  <a:pt x="7174801" y="0"/>
                </a:lnTo>
                <a:lnTo>
                  <a:pt x="0" y="0"/>
                </a:lnTo>
                <a:lnTo>
                  <a:pt x="0" y="5669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0" y="734984"/>
            <a:ext cx="101600" cy="567055"/>
          </a:xfrm>
          <a:custGeom>
            <a:avLst/>
            <a:gdLst/>
            <a:ahLst/>
            <a:cxnLst/>
            <a:rect l="l" t="t" r="r" b="b"/>
            <a:pathLst>
              <a:path w="101600" h="567055">
                <a:moveTo>
                  <a:pt x="101561" y="0"/>
                </a:moveTo>
                <a:lnTo>
                  <a:pt x="0" y="72440"/>
                </a:lnTo>
                <a:lnTo>
                  <a:pt x="0" y="566940"/>
                </a:lnTo>
                <a:lnTo>
                  <a:pt x="101561" y="566940"/>
                </a:lnTo>
                <a:lnTo>
                  <a:pt x="101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>
            <a:spLocks noGrp="1"/>
          </p:cNvSpPr>
          <p:nvPr>
            <p:ph type="title"/>
          </p:nvPr>
        </p:nvSpPr>
        <p:spPr>
          <a:xfrm>
            <a:off x="930805" y="770895"/>
            <a:ext cx="53968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spc="-60" dirty="0">
                <a:solidFill>
                  <a:srgbClr val="77DD77"/>
                </a:solidFill>
                <a:latin typeface="Tahoma"/>
                <a:cs typeface="Tahoma"/>
              </a:rPr>
              <a:t>WHAT</a:t>
            </a:r>
            <a:r>
              <a:rPr sz="3000" b="0" spc="-229" dirty="0">
                <a:solidFill>
                  <a:srgbClr val="77DD77"/>
                </a:solidFill>
                <a:latin typeface="Tahoma"/>
                <a:cs typeface="Tahoma"/>
              </a:rPr>
              <a:t> </a:t>
            </a:r>
            <a:r>
              <a:rPr sz="3000" b="0" spc="-70" dirty="0">
                <a:solidFill>
                  <a:srgbClr val="77DD77"/>
                </a:solidFill>
                <a:latin typeface="Tahoma"/>
                <a:cs typeface="Tahoma"/>
              </a:rPr>
              <a:t>IS</a:t>
            </a:r>
            <a:r>
              <a:rPr sz="3000" b="0" spc="-225" dirty="0">
                <a:solidFill>
                  <a:srgbClr val="77DD77"/>
                </a:solidFill>
                <a:latin typeface="Tahoma"/>
                <a:cs typeface="Tahoma"/>
              </a:rPr>
              <a:t> </a:t>
            </a:r>
            <a:r>
              <a:rPr sz="3000" b="0" spc="-40" dirty="0">
                <a:solidFill>
                  <a:srgbClr val="77DD77"/>
                </a:solidFill>
                <a:latin typeface="Tahoma"/>
                <a:cs typeface="Tahoma"/>
              </a:rPr>
              <a:t>IN</a:t>
            </a:r>
            <a:r>
              <a:rPr sz="3000" b="0" spc="-225" dirty="0">
                <a:solidFill>
                  <a:srgbClr val="77DD77"/>
                </a:solidFill>
                <a:latin typeface="Tahoma"/>
                <a:cs typeface="Tahoma"/>
              </a:rPr>
              <a:t> </a:t>
            </a:r>
            <a:r>
              <a:rPr sz="3000" b="0" spc="75" dirty="0">
                <a:solidFill>
                  <a:srgbClr val="77DD77"/>
                </a:solidFill>
                <a:latin typeface="Tahoma"/>
                <a:cs typeface="Tahoma"/>
              </a:rPr>
              <a:t>A</a:t>
            </a:r>
            <a:r>
              <a:rPr sz="3000" b="0" spc="-229" dirty="0">
                <a:solidFill>
                  <a:srgbClr val="77DD77"/>
                </a:solidFill>
                <a:latin typeface="Tahoma"/>
                <a:cs typeface="Tahoma"/>
              </a:rPr>
              <a:t> </a:t>
            </a:r>
            <a:r>
              <a:rPr sz="3000" b="0" u="heavy" spc="50" dirty="0">
                <a:solidFill>
                  <a:srgbClr val="77DD77"/>
                </a:solidFill>
                <a:uFill>
                  <a:solidFill>
                    <a:srgbClr val="77DD77"/>
                  </a:solidFill>
                </a:uFill>
                <a:latin typeface="Tahoma"/>
                <a:cs typeface="Tahoma"/>
              </a:rPr>
              <a:t>MODEL</a:t>
            </a:r>
            <a:r>
              <a:rPr sz="3000" b="0" u="heavy" spc="-225" dirty="0">
                <a:solidFill>
                  <a:srgbClr val="77DD77"/>
                </a:solidFill>
                <a:uFill>
                  <a:solidFill>
                    <a:srgbClr val="77DD77"/>
                  </a:solidFill>
                </a:uFill>
                <a:latin typeface="Tahoma"/>
                <a:cs typeface="Tahoma"/>
              </a:rPr>
              <a:t> </a:t>
            </a:r>
            <a:r>
              <a:rPr sz="3000" b="0" u="heavy" spc="40" dirty="0">
                <a:solidFill>
                  <a:srgbClr val="77DD77"/>
                </a:solidFill>
                <a:uFill>
                  <a:solidFill>
                    <a:srgbClr val="77DD77"/>
                  </a:solidFill>
                </a:uFill>
                <a:latin typeface="Tahoma"/>
                <a:cs typeface="Tahoma"/>
              </a:rPr>
              <a:t>VILLAGE</a:t>
            </a:r>
            <a:r>
              <a:rPr sz="3000" b="0" spc="40" dirty="0">
                <a:solidFill>
                  <a:srgbClr val="77DD77"/>
                </a:solidFill>
                <a:latin typeface="Tahoma"/>
                <a:cs typeface="Tahoma"/>
              </a:rPr>
              <a:t>?</a:t>
            </a:r>
            <a:endParaRPr sz="3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0394" y="1744497"/>
            <a:ext cx="3580905" cy="3540072"/>
          </a:xfrm>
          <a:prstGeom prst="rect">
            <a:avLst/>
          </a:prstGeom>
          <a:solidFill>
            <a:srgbClr val="FFFFFF">
              <a:alpha val="91998"/>
            </a:srgbClr>
          </a:solidFill>
        </p:spPr>
        <p:txBody>
          <a:bodyPr vert="horz" wrap="square" lIns="0" tIns="92075" rIns="0" bIns="0" rtlCol="0">
            <a:spAutoFit/>
          </a:bodyPr>
          <a:lstStyle/>
          <a:p>
            <a:pPr marL="109220" marR="104775">
              <a:lnSpc>
                <a:spcPct val="100000"/>
              </a:lnSpc>
              <a:spcBef>
                <a:spcPts val="725"/>
              </a:spcBef>
            </a:pPr>
            <a:r>
              <a:rPr sz="1600" b="0" dirty="0">
                <a:solidFill>
                  <a:srgbClr val="231F20"/>
                </a:solidFill>
                <a:latin typeface="DIN Light"/>
                <a:cs typeface="DIN Light"/>
              </a:rPr>
              <a:t>Model Villages </a:t>
            </a:r>
            <a:r>
              <a:rPr sz="1600" b="0" spc="-5" dirty="0">
                <a:solidFill>
                  <a:srgbClr val="231F20"/>
                </a:solidFill>
                <a:latin typeface="DIN Light"/>
                <a:cs typeface="DIN Light"/>
              </a:rPr>
              <a:t>have </a:t>
            </a:r>
            <a:r>
              <a:rPr sz="1600" b="0" dirty="0">
                <a:solidFill>
                  <a:srgbClr val="231F20"/>
                </a:solidFill>
                <a:latin typeface="DIN Light"/>
                <a:cs typeface="DIN Light"/>
              </a:rPr>
              <a:t>had a huge  impact on the </a:t>
            </a:r>
            <a:r>
              <a:rPr sz="1600" b="0" spc="-5" dirty="0">
                <a:solidFill>
                  <a:srgbClr val="231F20"/>
                </a:solidFill>
                <a:latin typeface="DIN Light"/>
                <a:cs typeface="DIN Light"/>
              </a:rPr>
              <a:t>lives </a:t>
            </a:r>
            <a:r>
              <a:rPr sz="1600" b="0" dirty="0">
                <a:solidFill>
                  <a:srgbClr val="231F20"/>
                </a:solidFill>
                <a:latin typeface="DIN Light"/>
                <a:cs typeface="DIN Light"/>
              </a:rPr>
              <a:t>of </a:t>
            </a:r>
            <a:r>
              <a:rPr sz="1600" spc="5" dirty="0">
                <a:solidFill>
                  <a:srgbClr val="231F20"/>
                </a:solidFill>
                <a:latin typeface="DIN Light" panose="02020500000000000000" pitchFamily="18" charset="0"/>
                <a:cs typeface="Tahoma"/>
              </a:rPr>
              <a:t>people</a:t>
            </a:r>
            <a:r>
              <a:rPr sz="1600" spc="5" dirty="0">
                <a:solidFill>
                  <a:srgbClr val="231F20"/>
                </a:solidFill>
                <a:latin typeface="Tahoma"/>
                <a:cs typeface="Tahoma"/>
              </a:rPr>
              <a:t>,  </a:t>
            </a:r>
            <a:r>
              <a:rPr sz="1600" b="0" spc="-5" dirty="0">
                <a:solidFill>
                  <a:srgbClr val="231F20"/>
                </a:solidFill>
                <a:latin typeface="DIN Light"/>
                <a:cs typeface="DIN Light"/>
              </a:rPr>
              <a:t>especially children </a:t>
            </a:r>
            <a:r>
              <a:rPr sz="1600" b="0" dirty="0">
                <a:solidFill>
                  <a:srgbClr val="231F20"/>
                </a:solidFill>
                <a:latin typeface="DIN Light"/>
                <a:cs typeface="DIN Light"/>
              </a:rPr>
              <a:t>who </a:t>
            </a:r>
            <a:r>
              <a:rPr sz="1600" b="0" spc="-5" dirty="0">
                <a:solidFill>
                  <a:srgbClr val="231F20"/>
                </a:solidFill>
                <a:latin typeface="DIN Light"/>
                <a:cs typeface="DIN Light"/>
              </a:rPr>
              <a:t>would have</a:t>
            </a:r>
            <a:r>
              <a:rPr sz="1600" b="0" spc="-50" dirty="0">
                <a:solidFill>
                  <a:srgbClr val="231F20"/>
                </a:solidFill>
                <a:latin typeface="DIN Light"/>
                <a:cs typeface="DIN Light"/>
              </a:rPr>
              <a:t> </a:t>
            </a:r>
            <a:r>
              <a:rPr sz="1600" b="0" spc="-5" dirty="0">
                <a:solidFill>
                  <a:srgbClr val="231F20"/>
                </a:solidFill>
                <a:latin typeface="DIN Light"/>
                <a:cs typeface="DIN Light"/>
              </a:rPr>
              <a:t>to  travel </a:t>
            </a:r>
            <a:r>
              <a:rPr sz="1600" b="0" spc="-10" dirty="0">
                <a:solidFill>
                  <a:srgbClr val="231F20"/>
                </a:solidFill>
                <a:latin typeface="DIN Light"/>
                <a:cs typeface="DIN Light"/>
              </a:rPr>
              <a:t>miles every </a:t>
            </a:r>
            <a:r>
              <a:rPr sz="1600" b="0" dirty="0">
                <a:solidFill>
                  <a:srgbClr val="231F20"/>
                </a:solidFill>
                <a:latin typeface="DIN Light"/>
                <a:cs typeface="DIN Light"/>
              </a:rPr>
              <a:t>day </a:t>
            </a:r>
            <a:r>
              <a:rPr sz="1600" b="0" spc="-5" dirty="0">
                <a:solidFill>
                  <a:srgbClr val="231F20"/>
                </a:solidFill>
                <a:latin typeface="DIN Light"/>
                <a:cs typeface="DIN Light"/>
              </a:rPr>
              <a:t>just to </a:t>
            </a:r>
            <a:r>
              <a:rPr sz="1600" b="0" dirty="0">
                <a:solidFill>
                  <a:srgbClr val="231F20"/>
                </a:solidFill>
                <a:latin typeface="DIN Light"/>
                <a:cs typeface="DIN Light"/>
              </a:rPr>
              <a:t>quench  their </a:t>
            </a:r>
            <a:r>
              <a:rPr sz="1600" b="0" spc="-5" dirty="0">
                <a:solidFill>
                  <a:srgbClr val="231F20"/>
                </a:solidFill>
                <a:latin typeface="DIN Light"/>
                <a:cs typeface="DIN Light"/>
              </a:rPr>
              <a:t>thirst </a:t>
            </a:r>
            <a:r>
              <a:rPr sz="1600" b="0" dirty="0">
                <a:solidFill>
                  <a:srgbClr val="231F20"/>
                </a:solidFill>
                <a:latin typeface="DIN Light"/>
                <a:cs typeface="DIN Light"/>
              </a:rPr>
              <a:t>In the deserts of </a:t>
            </a:r>
            <a:r>
              <a:rPr sz="1600" b="0" spc="-5" dirty="0">
                <a:solidFill>
                  <a:srgbClr val="231F20"/>
                </a:solidFill>
                <a:latin typeface="DIN Light"/>
                <a:cs typeface="DIN Light"/>
              </a:rPr>
              <a:t>Africa  </a:t>
            </a:r>
            <a:r>
              <a:rPr sz="1600" b="0" spc="-10" dirty="0">
                <a:solidFill>
                  <a:srgbClr val="231F20"/>
                </a:solidFill>
                <a:latin typeface="DIN Light"/>
                <a:cs typeface="DIN Light"/>
              </a:rPr>
              <a:t>where </a:t>
            </a:r>
            <a:r>
              <a:rPr sz="1600" b="0" dirty="0">
                <a:solidFill>
                  <a:srgbClr val="231F20"/>
                </a:solidFill>
                <a:latin typeface="DIN Light"/>
                <a:cs typeface="DIN Light"/>
              </a:rPr>
              <a:t>this scheme is being </a:t>
            </a:r>
            <a:r>
              <a:rPr sz="1600" b="0" spc="-5" dirty="0">
                <a:solidFill>
                  <a:srgbClr val="231F20"/>
                </a:solidFill>
                <a:latin typeface="DIN Light"/>
                <a:cs typeface="DIN Light"/>
              </a:rPr>
              <a:t>carried  </a:t>
            </a:r>
            <a:r>
              <a:rPr sz="1600" b="0" dirty="0">
                <a:solidFill>
                  <a:srgbClr val="231F20"/>
                </a:solidFill>
                <a:latin typeface="DIN Light"/>
                <a:cs typeface="DIN Light"/>
              </a:rPr>
              <a:t>out.</a:t>
            </a:r>
            <a:endParaRPr sz="1600" dirty="0">
              <a:latin typeface="DIN Light"/>
              <a:cs typeface="DIN Ligh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09220" marR="116205">
              <a:lnSpc>
                <a:spcPct val="100000"/>
              </a:lnSpc>
            </a:pPr>
            <a:r>
              <a:rPr sz="1600" b="0" dirty="0">
                <a:solidFill>
                  <a:srgbClr val="231F20"/>
                </a:solidFill>
                <a:latin typeface="DIN Light"/>
                <a:cs typeface="DIN Light"/>
              </a:rPr>
              <a:t>The </a:t>
            </a:r>
            <a:r>
              <a:rPr sz="1600" b="0" spc="-10" dirty="0">
                <a:solidFill>
                  <a:srgbClr val="231F20"/>
                </a:solidFill>
                <a:latin typeface="DIN Light"/>
                <a:cs typeface="DIN Light"/>
              </a:rPr>
              <a:t>energy </a:t>
            </a:r>
            <a:r>
              <a:rPr sz="1600" b="0" spc="-5" dirty="0">
                <a:solidFill>
                  <a:srgbClr val="231F20"/>
                </a:solidFill>
                <a:latin typeface="DIN Light"/>
                <a:cs typeface="DIN Light"/>
              </a:rPr>
              <a:t>facilities </a:t>
            </a:r>
            <a:r>
              <a:rPr sz="1600" b="0" dirty="0">
                <a:solidFill>
                  <a:srgbClr val="231F20"/>
                </a:solidFill>
                <a:latin typeface="DIN Light"/>
                <a:cs typeface="DIN Light"/>
              </a:rPr>
              <a:t>and irrigation  </a:t>
            </a:r>
            <a:r>
              <a:rPr sz="1600" b="0" spc="-5" dirty="0">
                <a:solidFill>
                  <a:srgbClr val="231F20"/>
                </a:solidFill>
                <a:latin typeface="DIN Light"/>
                <a:cs typeface="DIN Light"/>
              </a:rPr>
              <a:t>potential </a:t>
            </a:r>
            <a:r>
              <a:rPr sz="1600" b="0" dirty="0">
                <a:solidFill>
                  <a:srgbClr val="231F20"/>
                </a:solidFill>
                <a:latin typeface="DIN Light"/>
                <a:cs typeface="DIN Light"/>
              </a:rPr>
              <a:t>of these </a:t>
            </a:r>
            <a:r>
              <a:rPr sz="1600" b="0" spc="-5" dirty="0">
                <a:solidFill>
                  <a:srgbClr val="231F20"/>
                </a:solidFill>
                <a:latin typeface="DIN Light"/>
                <a:cs typeface="DIN Light"/>
              </a:rPr>
              <a:t>projects </a:t>
            </a:r>
            <a:r>
              <a:rPr sz="1600" b="0" dirty="0">
                <a:solidFill>
                  <a:srgbClr val="231F20"/>
                </a:solidFill>
                <a:latin typeface="DIN Light"/>
                <a:cs typeface="DIN Light"/>
              </a:rPr>
              <a:t>has  </a:t>
            </a:r>
            <a:r>
              <a:rPr sz="1600" b="0" spc="-10" dirty="0">
                <a:solidFill>
                  <a:srgbClr val="231F20"/>
                </a:solidFill>
                <a:latin typeface="DIN Light"/>
                <a:cs typeface="DIN Light"/>
              </a:rPr>
              <a:t>allowed </a:t>
            </a:r>
            <a:r>
              <a:rPr sz="1600" b="0" dirty="0">
                <a:solidFill>
                  <a:srgbClr val="231F20"/>
                </a:solidFill>
                <a:latin typeface="DIN Light"/>
                <a:cs typeface="DIN Light"/>
              </a:rPr>
              <a:t>the </a:t>
            </a:r>
            <a:r>
              <a:rPr sz="1600" b="0" spc="-5" dirty="0">
                <a:solidFill>
                  <a:srgbClr val="231F20"/>
                </a:solidFill>
                <a:latin typeface="DIN Light"/>
                <a:cs typeface="DIN Light"/>
              </a:rPr>
              <a:t>villagers to focus </a:t>
            </a:r>
            <a:r>
              <a:rPr sz="1600" b="0" dirty="0">
                <a:solidFill>
                  <a:srgbClr val="231F20"/>
                </a:solidFill>
                <a:latin typeface="DIN Light"/>
                <a:cs typeface="DIN Light"/>
              </a:rPr>
              <a:t>on their  </a:t>
            </a:r>
            <a:r>
              <a:rPr sz="1600" b="0" spc="-5" dirty="0">
                <a:solidFill>
                  <a:srgbClr val="231F20"/>
                </a:solidFill>
                <a:latin typeface="DIN Light"/>
                <a:cs typeface="DIN Light"/>
              </a:rPr>
              <a:t>livelihood instead </a:t>
            </a:r>
            <a:r>
              <a:rPr sz="1600" b="0" dirty="0">
                <a:solidFill>
                  <a:srgbClr val="231F20"/>
                </a:solidFill>
                <a:latin typeface="DIN Light"/>
                <a:cs typeface="DIN Light"/>
              </a:rPr>
              <a:t>of </a:t>
            </a:r>
            <a:r>
              <a:rPr sz="1600" b="0" spc="-5" dirty="0">
                <a:solidFill>
                  <a:srgbClr val="231F20"/>
                </a:solidFill>
                <a:latin typeface="DIN Light"/>
                <a:cs typeface="DIN Light"/>
              </a:rPr>
              <a:t>traveling </a:t>
            </a:r>
            <a:r>
              <a:rPr sz="1600" b="0" spc="-10" dirty="0">
                <a:solidFill>
                  <a:srgbClr val="231F20"/>
                </a:solidFill>
                <a:latin typeface="DIN Light"/>
                <a:cs typeface="DIN Light"/>
              </a:rPr>
              <a:t>over </a:t>
            </a:r>
            <a:r>
              <a:rPr sz="1600" b="0" dirty="0">
                <a:solidFill>
                  <a:srgbClr val="231F20"/>
                </a:solidFill>
                <a:latin typeface="DIN Light"/>
                <a:cs typeface="DIN Light"/>
              </a:rPr>
              <a:t>10  </a:t>
            </a:r>
            <a:r>
              <a:rPr sz="1600" b="0" spc="-10" dirty="0">
                <a:solidFill>
                  <a:srgbClr val="231F20"/>
                </a:solidFill>
                <a:latin typeface="DIN Light"/>
                <a:cs typeface="DIN Light"/>
              </a:rPr>
              <a:t>miles </a:t>
            </a:r>
            <a:r>
              <a:rPr sz="1600" b="0" dirty="0">
                <a:solidFill>
                  <a:srgbClr val="231F20"/>
                </a:solidFill>
                <a:latin typeface="DIN Light"/>
                <a:cs typeface="DIN Light"/>
              </a:rPr>
              <a:t>per day </a:t>
            </a:r>
            <a:r>
              <a:rPr sz="1600" b="0" spc="-5" dirty="0">
                <a:solidFill>
                  <a:srgbClr val="231F20"/>
                </a:solidFill>
                <a:latin typeface="DIN Light"/>
                <a:cs typeface="DIN Light"/>
              </a:rPr>
              <a:t>to fetch water </a:t>
            </a:r>
            <a:r>
              <a:rPr sz="1600" b="0" spc="-10" dirty="0">
                <a:solidFill>
                  <a:srgbClr val="231F20"/>
                </a:solidFill>
                <a:latin typeface="DIN Light"/>
                <a:cs typeface="DIN Light"/>
              </a:rPr>
              <a:t>for </a:t>
            </a:r>
            <a:r>
              <a:rPr sz="1600" b="0" dirty="0">
                <a:solidFill>
                  <a:srgbClr val="231F20"/>
                </a:solidFill>
                <a:latin typeface="DIN Light"/>
                <a:cs typeface="DIN Light"/>
              </a:rPr>
              <a:t>their  </a:t>
            </a:r>
            <a:r>
              <a:rPr sz="1600" b="0" spc="-5" dirty="0">
                <a:solidFill>
                  <a:srgbClr val="231F20"/>
                </a:solidFill>
                <a:latin typeface="DIN Light"/>
                <a:cs typeface="DIN Light"/>
              </a:rPr>
              <a:t>families.</a:t>
            </a:r>
            <a:endParaRPr sz="1600" dirty="0">
              <a:latin typeface="DIN Light"/>
              <a:cs typeface="DIN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9170" y="1631635"/>
            <a:ext cx="3854529" cy="3826190"/>
          </a:xfrm>
          <a:custGeom>
            <a:avLst/>
            <a:gdLst/>
            <a:ahLst/>
            <a:cxnLst/>
            <a:rect l="l" t="t" r="r" b="b"/>
            <a:pathLst>
              <a:path w="2844800" h="3046729">
                <a:moveTo>
                  <a:pt x="127838" y="0"/>
                </a:moveTo>
                <a:lnTo>
                  <a:pt x="0" y="2928112"/>
                </a:lnTo>
                <a:lnTo>
                  <a:pt x="2716923" y="3046730"/>
                </a:lnTo>
                <a:lnTo>
                  <a:pt x="2844761" y="118618"/>
                </a:lnTo>
                <a:lnTo>
                  <a:pt x="127838" y="0"/>
                </a:lnTo>
                <a:close/>
              </a:path>
            </a:pathLst>
          </a:custGeom>
          <a:ln w="58801">
            <a:solidFill>
              <a:srgbClr val="00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36193"/>
            <a:ext cx="7174865" cy="567055"/>
          </a:xfrm>
          <a:custGeom>
            <a:avLst/>
            <a:gdLst/>
            <a:ahLst/>
            <a:cxnLst/>
            <a:rect l="l" t="t" r="r" b="b"/>
            <a:pathLst>
              <a:path w="7174865" h="567055">
                <a:moveTo>
                  <a:pt x="0" y="566927"/>
                </a:moveTo>
                <a:lnTo>
                  <a:pt x="7174801" y="566927"/>
                </a:lnTo>
                <a:lnTo>
                  <a:pt x="7174801" y="0"/>
                </a:lnTo>
                <a:lnTo>
                  <a:pt x="0" y="0"/>
                </a:lnTo>
                <a:lnTo>
                  <a:pt x="0" y="5669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4500" y="770895"/>
            <a:ext cx="283337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spc="-30" dirty="0">
                <a:solidFill>
                  <a:srgbClr val="77DD77"/>
                </a:solidFill>
                <a:latin typeface="Tahoma"/>
                <a:cs typeface="Tahoma"/>
              </a:rPr>
              <a:t>IMPACT:</a:t>
            </a:r>
            <a:r>
              <a:rPr sz="3000" b="0" spc="-280" dirty="0">
                <a:solidFill>
                  <a:srgbClr val="77DD77"/>
                </a:solidFill>
                <a:latin typeface="Tahoma"/>
                <a:cs typeface="Tahoma"/>
              </a:rPr>
              <a:t> </a:t>
            </a:r>
            <a:r>
              <a:rPr sz="3000" b="0" spc="10" dirty="0">
                <a:solidFill>
                  <a:srgbClr val="77DD77"/>
                </a:solidFill>
                <a:latin typeface="Tahoma"/>
                <a:cs typeface="Tahoma"/>
              </a:rPr>
              <a:t>SOCIAL</a:t>
            </a:r>
            <a:endParaRPr sz="3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1669</Words>
  <Application>Microsoft Office PowerPoint</Application>
  <PresentationFormat>Custom</PresentationFormat>
  <Paragraphs>243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DIN Light</vt:lpstr>
      <vt:lpstr>Swis721 BlkOul BT</vt:lpstr>
      <vt:lpstr>Tahoma</vt:lpstr>
      <vt:lpstr>Times New Roman</vt:lpstr>
      <vt:lpstr>Trebuchet MS</vt:lpstr>
      <vt:lpstr>Office Theme</vt:lpstr>
      <vt:lpstr>PowerPoint Presentation</vt:lpstr>
      <vt:lpstr>WHO WE ARE</vt:lpstr>
      <vt:lpstr>PowerPoint Presentation</vt:lpstr>
      <vt:lpstr>PowerPoint Presentation</vt:lpstr>
      <vt:lpstr>18</vt:lpstr>
      <vt:lpstr>MODEL VILLAGE: IMPACT SO FAR..</vt:lpstr>
      <vt:lpstr>WHAT IS IN A MODEL VILLAGE?</vt:lpstr>
      <vt:lpstr>WHAT IS IN A MODEL VILLAGE?</vt:lpstr>
      <vt:lpstr>IMPACT: SOCIAL</vt:lpstr>
      <vt:lpstr>PowerPoint Presentation</vt:lpstr>
      <vt:lpstr>HOW MUCH DOES IT COST?</vt:lpstr>
      <vt:lpstr>PowerPoint Presentation</vt:lpstr>
      <vt:lpstr>PowerPoint Presentation</vt:lpstr>
      <vt:lpstr>“We have tried to bring in water for remote villages of Africa. Also, we</vt:lpstr>
      <vt:lpstr>BENIN - GBEYEKAROU</vt:lpstr>
      <vt:lpstr>BENIN - GBEYEKAROU</vt:lpstr>
      <vt:lpstr>PowerPoint Presentation</vt:lpstr>
      <vt:lpstr>PowerPoint Presentation</vt:lpstr>
      <vt:lpstr>PowerPoint Presentation</vt:lpstr>
      <vt:lpstr>Since accepting the message of the</vt:lpstr>
      <vt:lpstr>THE GAMBIA – SARE MALANG</vt:lpstr>
      <vt:lpstr>THE GAMBIA – SARE MALANG</vt:lpstr>
      <vt:lpstr>PowerPoint Presentation</vt:lpstr>
      <vt:lpstr>PowerPoint Presentation</vt:lpstr>
      <vt:lpstr>PowerPoint Presentation</vt:lpstr>
      <vt:lpstr>EXISTING VILLAGES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Fida Haque</dc:creator>
  <cp:lastModifiedBy>Khalid Ahmad</cp:lastModifiedBy>
  <cp:revision>18</cp:revision>
  <dcterms:created xsi:type="dcterms:W3CDTF">2019-05-13T10:38:13Z</dcterms:created>
  <dcterms:modified xsi:type="dcterms:W3CDTF">2019-05-16T12:11:42Z</dcterms:modified>
</cp:coreProperties>
</file>