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82" r:id="rId24"/>
    <p:sldId id="283" r:id="rId25"/>
    <p:sldId id="284" r:id="rId26"/>
    <p:sldId id="285" r:id="rId27"/>
    <p:sldId id="286" r:id="rId28"/>
    <p:sldId id="279" r:id="rId29"/>
    <p:sldId id="280" r:id="rId30"/>
    <p:sldId id="281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2366-5507-FB0C-946E-B3039E2E9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DC589-4B6B-594E-2128-2D93F62A2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93296-627B-4B53-721E-EB3C05EC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F5F2E-B32D-D0BF-AE1A-FF20427B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FB56-CF91-A249-859E-BA2D78AB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9893-44A3-64D5-B2FC-5E09185F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9A848-C4FA-8C6B-BAAD-9D4D934FC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10C5E-9348-5BD9-13CC-FA5045F7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18CAF-9C56-3B96-E19F-0C8D4815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84C9C-56F2-DBD3-B669-036EC065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0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6A955-2AD5-4561-29F4-0194BCEF0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4A459-6261-7B39-BC40-3E6772727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EAFE7-235B-9F38-7447-F76A90A4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D7B4-8834-B26D-6522-392677C2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F7910-1AF3-E6F0-18A1-3504B5A5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8C09-0984-0958-36FC-E9B5B446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B3B6-3230-909A-A3DE-F86D07AB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D5F3E-4C35-46AD-4FC4-3074E0D2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453D9-85FD-4975-01E9-B058F052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4F083-758B-ECFF-FFDA-DDD5B6F4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3D55-482F-321F-6134-4C81A0CD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57362-BD31-26AF-EF4A-2FE6E0F3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355A-8687-6525-AECC-9CD895D1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E3692-EE4C-D298-5F7A-DEE4DAF0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3810A-5D3D-7535-6839-5234D3C6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4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85FA-D13F-0222-1E40-024F74BF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5A6E7-D497-C5A4-191F-457AB2BC1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84CF4-6C70-84DF-257E-04D290FBB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D46F9-7795-D40A-1386-CA071A58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7F1CA-A3DA-34C3-ABC9-B4774334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2BFC7-8293-909E-43A4-0ABEDD01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2C13-5FC0-B42B-1246-14E3CFC5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C236F-191A-FF03-F401-46E7B4E3C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B67B8-C8AE-7E2D-2EC9-DBD899CB4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EA574-05BB-5381-579D-324FEE177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EF34B-DE30-AADF-D39A-068056D77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A1DF9-827A-E6E1-80E5-985D7DD0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43EEB-BF08-5B4E-8478-02299350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9CEE3-F8C4-6C38-C771-7CFB9F6C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8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0DCA-722C-2D09-B8ED-E5EBEB53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A0302-2934-612B-8556-F7483AD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D4DDA-5D01-6AF4-1A85-E2EA89D0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75132-AE6D-7F4F-503D-D74398AB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7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31279-ABF9-046E-8D8F-91743C77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1980C-43D6-3478-D95E-C81720A6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735EC-F73D-83A1-4689-C0073B18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6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608E-E16C-7EB2-A6BD-9C08CA61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8BBA-9EC1-CCE0-80F0-ED73144B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E809B-3243-5CD3-60AE-7E2DB74B1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0EF72-CFF0-F97C-2A98-3ECFF6CB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7ED96-A91C-ACD2-6B6B-BE7501F9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0CBDA-CD9D-62A3-0DDD-8D595C04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8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75E8-49D6-1572-9D06-6D7C9879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01A93-552A-E0ED-BA0D-246567CC9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16A4A-0956-8300-9260-E4265F25A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C2BE9-9E63-EB47-A549-77593B64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F9A50-8A85-C4C9-E03C-F5D55765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48318-A1EA-68C8-1ECA-BEBB65D1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D7389-B635-7192-A231-CF8EF399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95787-7BAE-F1DB-88A4-2E65BFE90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8602-D87E-3EA4-F947-0716B675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6C26-4925-4927-8160-F6492F69BA67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B5A7D-36B4-7AF0-6D44-17CF1F916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10123-10C7-9923-6D37-9419E6A7D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331-E743-4F8D-89B1-DC1666D4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2D5C-A036-4867-AAA0-FC8FC0AAD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PROPHECIES &amp; SCIENTIFIC FACTS IN THE HOLY QUR’AN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F3CEA-C607-AC20-2DBC-EF331501D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5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E68F5-65AE-844D-0FD3-64E6F7F5E8F8}"/>
              </a:ext>
            </a:extLst>
          </p:cNvPr>
          <p:cNvSpPr txBox="1"/>
          <p:nvPr/>
        </p:nvSpPr>
        <p:spPr>
          <a:xfrm>
            <a:off x="1294228" y="778605"/>
            <a:ext cx="986145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JOINING OF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SEAS (1)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وَاِذَا الۡبِحَارُ سُجِّرَتۡ </a:t>
            </a:r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</a:rPr>
              <a:t>۪</a:t>
            </a:r>
            <a:endParaRPr lang="en-GB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‘And when the seas are made to flow forth </a:t>
            </a:r>
            <a:r>
              <a:rPr lang="en-GB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into the other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.’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 Al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Takwir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(81) verse 7</a:t>
            </a:r>
          </a:p>
          <a:p>
            <a:pPr algn="ctr"/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وَہُوَ الَّذِیۡ مَرَجَ الۡبَحۡرَیۡنِ ہٰذَا عَذۡبٌ فُرَاتٌ وَّہٰذَا مِلۡحٌ اُجَاجٌ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وَجَعَلَ بَیۡنَہُمَا بَرۡزَخًا وَّحِجۡرًا مَّحۡجُوۡرًا 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‘And He it is Who shall merge the two seas together. This palatable </a:t>
            </a:r>
            <a:r>
              <a:rPr lang="en-GB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sweet, that saltish </a:t>
            </a:r>
            <a:r>
              <a:rPr lang="en-GB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bitter.. And between them He has </a:t>
            </a:r>
            <a:r>
              <a:rPr lang="en-GB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(presently)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paced a barrier and a massive partition.’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 Al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Furq’an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(25) verse 54</a:t>
            </a:r>
          </a:p>
        </p:txBody>
      </p:sp>
    </p:spTree>
    <p:extLst>
      <p:ext uri="{BB962C8B-B14F-4D97-AF65-F5344CB8AC3E}">
        <p14:creationId xmlns:p14="http://schemas.microsoft.com/office/powerpoint/2010/main" val="167762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7F2B71-FA9F-D725-AA08-8928769EBE3B}"/>
              </a:ext>
            </a:extLst>
          </p:cNvPr>
          <p:cNvSpPr txBox="1"/>
          <p:nvPr/>
        </p:nvSpPr>
        <p:spPr>
          <a:xfrm>
            <a:off x="1195755" y="1825045"/>
            <a:ext cx="981924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JOINING OF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SEAS (2)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مَرَجَ الۡبَحۡرَیۡنِ یَلۡتَقِیٰنِ </a:t>
            </a:r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</a:rPr>
              <a:t>ۙ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‘He made the two bodies of water flow.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will </a:t>
            </a:r>
            <a:r>
              <a:rPr lang="en-GB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day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meet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بَیۡنَہُمَا بَرۡزَخٌ لَّا یَبۡغِیٰنِ </a:t>
            </a:r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</a:rPr>
              <a:t>ۚ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them is </a:t>
            </a:r>
            <a:r>
              <a:rPr lang="en-GB" sz="2400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GB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barrier; they encroach not </a:t>
            </a:r>
            <a:r>
              <a:rPr lang="en-GB" sz="2400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upon the other</a:t>
            </a:r>
            <a:r>
              <a:rPr lang="en-GB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spc="1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pc="1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 Al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Rahman (55) verses 20-21</a:t>
            </a:r>
          </a:p>
          <a:p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ez Canal - Kids | Britannica Kids | Homework Help">
            <a:extLst>
              <a:ext uri="{FF2B5EF4-FFF2-40B4-BE49-F238E27FC236}">
                <a16:creationId xmlns:a16="http://schemas.microsoft.com/office/drawing/2014/main" id="{CD062973-4FC5-E657-52BC-C3D9D748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1083213"/>
            <a:ext cx="9835351" cy="53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134ACD-B968-4028-737E-588597C10D9C}"/>
              </a:ext>
            </a:extLst>
          </p:cNvPr>
          <p:cNvSpPr/>
          <p:nvPr/>
        </p:nvSpPr>
        <p:spPr>
          <a:xfrm>
            <a:off x="2582184" y="150279"/>
            <a:ext cx="5958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Suez Canal (1859-1869)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90C9-66B7-2E24-CD3E-FD05DE21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/>
              <a:t>Panama Canal (1903-14)</a:t>
            </a:r>
          </a:p>
        </p:txBody>
      </p:sp>
      <p:pic>
        <p:nvPicPr>
          <p:cNvPr id="5" name="Content Placeholder 4" descr="Opening of the Panama Canal | Historical Atlas of South ...">
            <a:extLst>
              <a:ext uri="{FF2B5EF4-FFF2-40B4-BE49-F238E27FC236}">
                <a16:creationId xmlns:a16="http://schemas.microsoft.com/office/drawing/2014/main" id="{2AD9097E-106C-9362-093F-072CEFB58F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t="6029" r="13316" b="384"/>
          <a:stretch/>
        </p:blipFill>
        <p:spPr bwMode="auto">
          <a:xfrm>
            <a:off x="1369115" y="1825625"/>
            <a:ext cx="4436153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Panama canal route hi-res stock photography and images - Alamy">
            <a:extLst>
              <a:ext uri="{FF2B5EF4-FFF2-40B4-BE49-F238E27FC236}">
                <a16:creationId xmlns:a16="http://schemas.microsoft.com/office/drawing/2014/main" id="{CF2112B1-90F1-322D-685D-DE8AE06FC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3516" r="1" b="12921"/>
          <a:stretch/>
        </p:blipFill>
        <p:spPr bwMode="auto">
          <a:xfrm>
            <a:off x="6386732" y="1876359"/>
            <a:ext cx="4967068" cy="4300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833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B9635D-47CB-F8A8-2ADC-01E900F4A521}"/>
              </a:ext>
            </a:extLst>
          </p:cNvPr>
          <p:cNvSpPr txBox="1"/>
          <p:nvPr/>
        </p:nvSpPr>
        <p:spPr>
          <a:xfrm>
            <a:off x="1439594" y="2030923"/>
            <a:ext cx="93128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 BEING BROUGHT TOGETHER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وَاِذَا النُّفُوۡسُ زُوِّجَتۡ </a:t>
            </a:r>
            <a:r>
              <a:rPr lang="ar-SA" sz="28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</a:rPr>
              <a:t>۪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‘And when people are brought together.’ </a:t>
            </a:r>
          </a:p>
          <a:p>
            <a:pPr algn="ctr"/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Takwir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(81) verse.8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5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8DB-A808-D6C5-FB1E-98571CA3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/>
              <a:t>Sophisticated Forms of Communication</a:t>
            </a:r>
          </a:p>
        </p:txBody>
      </p:sp>
      <p:pic>
        <p:nvPicPr>
          <p:cNvPr id="3074" name="Picture 2" descr="How to Do a Reverse Image Search From Your Phone | PCMag">
            <a:extLst>
              <a:ext uri="{FF2B5EF4-FFF2-40B4-BE49-F238E27FC236}">
                <a16:creationId xmlns:a16="http://schemas.microsoft.com/office/drawing/2014/main" id="{B83E89CD-22B7-844C-255C-25C4D1460E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10 Online Meeting Platforms for 2023 - Financesonline.com">
            <a:extLst>
              <a:ext uri="{FF2B5EF4-FFF2-40B4-BE49-F238E27FC236}">
                <a16:creationId xmlns:a16="http://schemas.microsoft.com/office/drawing/2014/main" id="{A1D0E233-3029-A5A9-4D71-568FEE5C9B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77" y="1825625"/>
            <a:ext cx="49145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6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9613-E153-C927-ED59-65872D0F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/>
              <a:t>People Being Gathered Together</a:t>
            </a:r>
          </a:p>
        </p:txBody>
      </p:sp>
      <p:pic>
        <p:nvPicPr>
          <p:cNvPr id="5" name="Content Placeholder 4" descr="Security Council vote sets up emergency UN General Assembly session on  Ukraine crisis | UN News">
            <a:extLst>
              <a:ext uri="{FF2B5EF4-FFF2-40B4-BE49-F238E27FC236}">
                <a16:creationId xmlns:a16="http://schemas.microsoft.com/office/drawing/2014/main" id="{BE438AA9-5631-3E26-9A8A-95061F5471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6"/>
            <a:ext cx="518159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Announcing the Collective Global Impact of the Compact of Mayors at the  Climate Summit for Local Leaders - Global Covenant of Mayors">
            <a:extLst>
              <a:ext uri="{FF2B5EF4-FFF2-40B4-BE49-F238E27FC236}">
                <a16:creationId xmlns:a16="http://schemas.microsoft.com/office/drawing/2014/main" id="{3A33D87B-E742-BC22-E1CB-5925E615B2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6" y="1825626"/>
            <a:ext cx="499520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7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9C5D93-33D2-3CE0-B868-4B17DB064073}"/>
              </a:ext>
            </a:extLst>
          </p:cNvPr>
          <p:cNvSpPr txBox="1"/>
          <p:nvPr/>
        </p:nvSpPr>
        <p:spPr>
          <a:xfrm>
            <a:off x="1622474" y="1735501"/>
            <a:ext cx="894705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GB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EXTENSIVE DISTRIBUTION OF BOOKS</a:t>
            </a:r>
          </a:p>
          <a:p>
            <a:pPr algn="ctr"/>
            <a:endParaRPr lang="en-GB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40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وَاِذَا الصُّحُفُ نُشِرَتۡ </a:t>
            </a:r>
            <a:r>
              <a:rPr lang="ar-SA" sz="40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</a:rPr>
              <a:t>۪</a:t>
            </a:r>
            <a:endParaRPr lang="en-GB" sz="4000" b="1" dirty="0">
              <a:solidFill>
                <a:srgbClr val="000000"/>
              </a:solidFill>
              <a:effectLst/>
              <a:latin typeface="ManzoorNaskh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‘And when the books will be extensively published and spread.’</a:t>
            </a:r>
          </a:p>
          <a:p>
            <a:pPr algn="ctr"/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 Al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Takwir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(81) verse 11</a:t>
            </a:r>
          </a:p>
          <a:p>
            <a:pPr algn="ctr"/>
            <a:endParaRPr lang="en-GB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6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D77B3-EA06-635E-7039-B62BFCBB094A}"/>
              </a:ext>
            </a:extLst>
          </p:cNvPr>
          <p:cNvSpPr txBox="1"/>
          <p:nvPr/>
        </p:nvSpPr>
        <p:spPr>
          <a:xfrm>
            <a:off x="2950697" y="2059129"/>
            <a:ext cx="64887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sz="5400" b="1" dirty="0"/>
              <a:t>SCIENTIFIC FACTS IN THE HOLY QUR’AN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5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9DDAC-77BA-99B7-4B8C-49795B478831}"/>
              </a:ext>
            </a:extLst>
          </p:cNvPr>
          <p:cNvSpPr txBox="1"/>
          <p:nvPr/>
        </p:nvSpPr>
        <p:spPr>
          <a:xfrm>
            <a:off x="1418492" y="2028672"/>
            <a:ext cx="935501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BIG BANG MENTIONED IN THE QUR’AN</a:t>
            </a:r>
            <a:r>
              <a:rPr lang="en-GB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en-GB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32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اَوَلَمۡ یَرَ الَّذِیۡنَ کَفَرُوۡۤا اَنَّ السَّمٰوٰتِ وَالۡاَرۡضَ کَانَتَا </a:t>
            </a:r>
            <a:r>
              <a:rPr lang="ar-SA" sz="3200" b="1" dirty="0">
                <a:solidFill>
                  <a:srgbClr val="FF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رَتۡقًا</a:t>
            </a:r>
            <a:r>
              <a:rPr lang="ar-SA" sz="32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 فَفَتَقۡنٰہُمَا 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the disbelievers see that the heavens and the earth were a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closed-up mass (</a:t>
            </a:r>
            <a:r>
              <a:rPr lang="en-GB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ratqan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then We opened them out?</a:t>
            </a:r>
            <a:r>
              <a:rPr lang="en-GB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GB" sz="2400" i="1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(Al- </a:t>
            </a:r>
            <a:r>
              <a:rPr lang="en-GB" sz="16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Anbiya</a:t>
            </a:r>
            <a:r>
              <a:rPr lang="en-GB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(21) verse31)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2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54EB1-866B-6C26-4FB8-BE092DC3D9F1}"/>
              </a:ext>
            </a:extLst>
          </p:cNvPr>
          <p:cNvSpPr txBox="1"/>
          <p:nvPr/>
        </p:nvSpPr>
        <p:spPr>
          <a:xfrm>
            <a:off x="1800665" y="2113169"/>
            <a:ext cx="9214338" cy="312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Qira</a:t>
            </a:r>
            <a:r>
              <a:rPr lang="en-GB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=      recitation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Qur’an =     repeated/continuous recitation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8D0EA2-2B9A-81AD-A1EF-E6C183295201}"/>
              </a:ext>
            </a:extLst>
          </p:cNvPr>
          <p:cNvSpPr txBox="1"/>
          <p:nvPr/>
        </p:nvSpPr>
        <p:spPr>
          <a:xfrm>
            <a:off x="1425526" y="1616819"/>
            <a:ext cx="934094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 OF WATER</a:t>
            </a:r>
            <a:r>
              <a:rPr lang="en-GB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32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وَجَعَلۡنَا مِنَ الۡمَآءِ کُلَّ شَیۡءٍ حَیٍّ </a:t>
            </a:r>
            <a:r>
              <a:rPr lang="ar-SA" sz="32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</a:rPr>
              <a:t>ؕ</a:t>
            </a:r>
            <a:endParaRPr lang="en-GB" sz="3200" b="1" dirty="0">
              <a:solidFill>
                <a:srgbClr val="000000"/>
              </a:solidFill>
              <a:effectLst/>
              <a:latin typeface="ManzoorNaskh"/>
              <a:ea typeface="Times New Roman" panose="02020603050405020304" pitchFamily="18" charset="0"/>
            </a:endParaRPr>
          </a:p>
          <a:p>
            <a:pPr algn="ctr"/>
            <a:r>
              <a:rPr lang="ar-SA" sz="3200" b="1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And We made from water every living thing</a:t>
            </a:r>
          </a:p>
          <a:p>
            <a:pPr algn="ctr"/>
            <a:endParaRPr lang="en-GB" sz="2400" b="1" i="1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(Al- </a:t>
            </a:r>
            <a:r>
              <a:rPr lang="en-GB" sz="16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Anbiya</a:t>
            </a:r>
            <a:r>
              <a:rPr lang="en-GB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(21) verse31)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0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B2A62C-F014-F979-7FF4-8A997B41B6DB}"/>
              </a:ext>
            </a:extLst>
          </p:cNvPr>
          <p:cNvSpPr txBox="1"/>
          <p:nvPr/>
        </p:nvSpPr>
        <p:spPr>
          <a:xfrm>
            <a:off x="1519311" y="2040328"/>
            <a:ext cx="9425353" cy="421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OF THE UNIVERSE </a:t>
            </a:r>
          </a:p>
          <a:p>
            <a:pPr algn="ctr"/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920"/>
              </a:spcAft>
            </a:pPr>
            <a:r>
              <a:rPr lang="ar-SA" sz="24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یَوۡمَ نَطۡوِی السَّمَآءَ کَطَیِّ السِّجِلِّ لِلۡکُتُبِ ؕ کَمَا بَدَاۡنَاۤ اَوَّلَ خَلۡقٍ نُّعِیۡدُہٗ ؕ وَعۡدًا عَلَیۡنَا ؕ اِنَّا کُنَّا فٰعِلِیۡن</a:t>
            </a:r>
            <a:r>
              <a:rPr lang="ar-SA" sz="16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Remember the day when We shall roll up the heavens like the rolling up of written scrolls by a scribe. As We began the first creation, so shall We repeat it — a promise binding upon Us; We shall certainly perform it.</a:t>
            </a: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b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Al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Anbiya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1600" u="sng" dirty="0">
                <a:solidFill>
                  <a:srgbClr val="0000E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21) verse105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5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BE9B42-A7CD-D622-B4F9-8382DBA0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76903"/>
            <a:ext cx="6444343" cy="42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2AC61F-8293-D815-CEA7-7422D4F98167}"/>
              </a:ext>
            </a:extLst>
          </p:cNvPr>
          <p:cNvSpPr/>
          <p:nvPr/>
        </p:nvSpPr>
        <p:spPr>
          <a:xfrm>
            <a:off x="1914012" y="730572"/>
            <a:ext cx="79937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Artist Impression Of the Future of the Universe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8B113-3A76-B9BD-60F2-D5227C797065}"/>
              </a:ext>
            </a:extLst>
          </p:cNvPr>
          <p:cNvSpPr txBox="1"/>
          <p:nvPr/>
        </p:nvSpPr>
        <p:spPr>
          <a:xfrm>
            <a:off x="3164114" y="52964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i="1" dirty="0">
              <a:solidFill>
                <a:srgbClr val="000000"/>
              </a:solidFill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800" i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Note the scroll-like ripples emanating from its sides.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87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-big-crunch">
            <a:extLst>
              <a:ext uri="{FF2B5EF4-FFF2-40B4-BE49-F238E27FC236}">
                <a16:creationId xmlns:a16="http://schemas.microsoft.com/office/drawing/2014/main" id="{54401C05-97D2-9797-1C71-55619E193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24703"/>
          <a:stretch/>
        </p:blipFill>
        <p:spPr bwMode="auto">
          <a:xfrm>
            <a:off x="1223889" y="1617785"/>
            <a:ext cx="9661560" cy="4121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5D90F6-191C-9B63-BA91-EA33C5271205}"/>
              </a:ext>
            </a:extLst>
          </p:cNvPr>
          <p:cNvSpPr/>
          <p:nvPr/>
        </p:nvSpPr>
        <p:spPr>
          <a:xfrm>
            <a:off x="3626544" y="656717"/>
            <a:ext cx="4938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Cycle of Creation</a:t>
            </a:r>
          </a:p>
        </p:txBody>
      </p:sp>
    </p:spTree>
    <p:extLst>
      <p:ext uri="{BB962C8B-B14F-4D97-AF65-F5344CB8AC3E}">
        <p14:creationId xmlns:p14="http://schemas.microsoft.com/office/powerpoint/2010/main" val="3285922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BBECE4-6EC3-C982-A810-F9A5869A06C7}"/>
              </a:ext>
            </a:extLst>
          </p:cNvPr>
          <p:cNvSpPr txBox="1"/>
          <p:nvPr/>
        </p:nvSpPr>
        <p:spPr>
          <a:xfrm>
            <a:off x="1927275" y="0"/>
            <a:ext cx="8525020" cy="6384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EMBRYOLOGY (1)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وَلَقَدۡ خَلَقۡنَا الۡاِنۡسَانَ مِنۡ سُلٰلَۃٍ مِّنۡ طِیۡنٍ </a:t>
            </a: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﴿ۚ</a:t>
            </a:r>
            <a:r>
              <a:rPr lang="fa-IR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۱۳</a:t>
            </a: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﴾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Verily, We created man from an extract of clay;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b="1" i="1" dirty="0">
                <a:solidFill>
                  <a:srgbClr val="000000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ثُمَّ جَعَلۡنٰہُ نُطۡفَۃً فِیۡ قَرَارٍ مَّکِیۡنٍ </a:t>
            </a: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﴿۪</a:t>
            </a:r>
            <a:r>
              <a:rPr lang="fa-IR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۱۴</a:t>
            </a: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﴾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We placed him as a drop of sperm in a safe depository.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i="1" dirty="0">
                <a:solidFill>
                  <a:srgbClr val="000000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ثُمَّ خَلَقۡنَا النُّطۡفَۃَ عَلَقَۃً فَخَلَقۡنَا الۡعَلَقَۃَ مُضۡغَۃً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we fashioned the sperm into a clot; then We fashioned the clot into a shapeless lump;</a:t>
            </a:r>
            <a:br>
              <a:rPr lang="en-GB" sz="1800" b="1" dirty="0">
                <a:solidFill>
                  <a:srgbClr val="000000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Surah Al-</a:t>
            </a:r>
            <a:r>
              <a:rPr lang="en-GB" sz="1600" dirty="0" err="1"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Muminun</a:t>
            </a:r>
            <a:r>
              <a:rPr lang="en-GB" sz="1600" dirty="0"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(23) 13-14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99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0680B-F45D-5616-D9B2-F1A4843AA48D}"/>
              </a:ext>
            </a:extLst>
          </p:cNvPr>
          <p:cNvSpPr txBox="1"/>
          <p:nvPr/>
        </p:nvSpPr>
        <p:spPr>
          <a:xfrm>
            <a:off x="1350497" y="794122"/>
            <a:ext cx="9495693" cy="691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EMBRYOLOGY (2)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فَخَلَقۡنَا الۡمُضۡغَۃَ عِظٰمًا فَکَسَوۡنَا الۡعِظٰمَ لَحۡمًا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We fashioned bones out of this shapeless lump; then We clothed the bones with flesh;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ar-S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ثُمَّ اَنۡشَاۡنٰہُ خَلۡقًا اٰخَرَ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We developed it into another creation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فَتَبٰرَکَ اللّٰہُ اَحۡسَنُ الۡخٰلِقِیۡنَ ﴿ؕ</a:t>
            </a:r>
            <a:r>
              <a:rPr lang="fa-I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۱۵</a:t>
            </a:r>
            <a:r>
              <a:rPr lang="ar-S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﴾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blessed be Allah, the Best of creators.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600" dirty="0">
              <a:effectLst/>
              <a:latin typeface="inherit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Surah Al-</a:t>
            </a:r>
            <a:r>
              <a:rPr lang="en-GB" sz="1600" dirty="0" err="1"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Muminun</a:t>
            </a:r>
            <a:r>
              <a:rPr lang="en-GB" sz="1600" dirty="0"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(23) 14-15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8BEB4-6016-498B-242F-470F3B6C06B6}"/>
              </a:ext>
            </a:extLst>
          </p:cNvPr>
          <p:cNvSpPr txBox="1"/>
          <p:nvPr/>
        </p:nvSpPr>
        <p:spPr>
          <a:xfrm>
            <a:off x="1702191" y="1364566"/>
            <a:ext cx="9059594" cy="7704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VERDICT OF A SENIOR DOCTOR</a:t>
            </a:r>
          </a:p>
          <a:p>
            <a:pPr algn="ctr" fontAlgn="base"/>
            <a:endParaRPr lang="en-GB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“More than a thousand years before our time, at a period when whimsical doctrines still prevailed, men had… the Qur’an. The statements it contains express in simple terms truths of primordial importance which man has taken centuries to discover.”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1920"/>
              </a:spcAft>
            </a:pPr>
            <a:endParaRPr lang="en-GB" sz="1600" b="1" i="1" dirty="0">
              <a:solidFill>
                <a:srgbClr val="000000"/>
              </a:solidFill>
              <a:effectLst/>
              <a:latin typeface="Merriweather" panose="00000500000000000000" pitchFamily="2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1920"/>
              </a:spcAft>
            </a:pPr>
            <a:r>
              <a:rPr lang="en-GB" sz="1600" b="1" i="1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The Bible, the Qur’an and Science, pg. 220</a:t>
            </a:r>
          </a:p>
          <a:p>
            <a:pPr fontAlgn="base">
              <a:spcAft>
                <a:spcPts val="1920"/>
              </a:spcAft>
            </a:pPr>
            <a:endParaRPr lang="en-GB" sz="1600" b="1" i="1" dirty="0">
              <a:solidFill>
                <a:srgbClr val="000000"/>
              </a:solidFill>
              <a:latin typeface="Merriweather" panose="00000500000000000000" pitchFamily="2" charset="0"/>
              <a:ea typeface="Times New Roman" panose="02020603050405020304" pitchFamily="18" charset="0"/>
            </a:endParaRPr>
          </a:p>
          <a:p>
            <a:pPr fontAlgn="base">
              <a:spcAft>
                <a:spcPts val="1920"/>
              </a:spcAft>
            </a:pPr>
            <a:endParaRPr lang="en-GB" sz="1600" b="1" i="1" dirty="0">
              <a:solidFill>
                <a:srgbClr val="000000"/>
              </a:solidFill>
              <a:effectLst/>
              <a:latin typeface="Merriweather" panose="00000500000000000000" pitchFamily="2" charset="0"/>
              <a:ea typeface="Times New Roman" panose="02020603050405020304" pitchFamily="18" charset="0"/>
            </a:endParaRPr>
          </a:p>
          <a:p>
            <a:pPr fontAlgn="base">
              <a:spcAft>
                <a:spcPts val="1920"/>
              </a:spcAft>
            </a:pPr>
            <a:endParaRPr lang="en-GB" sz="1600" b="1" i="1" dirty="0">
              <a:solidFill>
                <a:srgbClr val="000000"/>
              </a:solidFill>
              <a:latin typeface="Merriweather" panose="00000500000000000000" pitchFamily="2" charset="0"/>
              <a:ea typeface="Times New Roman" panose="02020603050405020304" pitchFamily="18" charset="0"/>
            </a:endParaRPr>
          </a:p>
          <a:p>
            <a:pPr fontAlgn="base">
              <a:spcAft>
                <a:spcPts val="1920"/>
              </a:spcAft>
            </a:pPr>
            <a:endParaRPr lang="en-GB" sz="1600" b="1" i="1" dirty="0">
              <a:solidFill>
                <a:srgbClr val="000000"/>
              </a:solidFill>
              <a:effectLst/>
              <a:latin typeface="Merriweather" panose="00000500000000000000" pitchFamily="2" charset="0"/>
              <a:ea typeface="Times New Roman" panose="02020603050405020304" pitchFamily="18" charset="0"/>
            </a:endParaRPr>
          </a:p>
          <a:p>
            <a:pPr fontAlgn="base">
              <a:spcAft>
                <a:spcPts val="1920"/>
              </a:spcAft>
            </a:pPr>
            <a:endParaRPr lang="en-GB" sz="1600" b="1" i="1" dirty="0">
              <a:solidFill>
                <a:srgbClr val="000000"/>
              </a:solidFill>
              <a:latin typeface="Merriweather" panose="00000500000000000000" pitchFamily="2" charset="0"/>
              <a:ea typeface="Times New Roman" panose="02020603050405020304" pitchFamily="18" charset="0"/>
            </a:endParaRPr>
          </a:p>
          <a:p>
            <a:pPr fontAlgn="base">
              <a:spcAft>
                <a:spcPts val="1920"/>
              </a:spcAft>
            </a:pPr>
            <a:endParaRPr lang="en-GB" sz="1600" b="1" i="1" dirty="0">
              <a:solidFill>
                <a:srgbClr val="000000"/>
              </a:solidFill>
              <a:effectLst/>
              <a:latin typeface="Merriweather" panose="00000500000000000000" pitchFamily="2" charset="0"/>
              <a:ea typeface="Times New Roman" panose="02020603050405020304" pitchFamily="18" charset="0"/>
            </a:endParaRPr>
          </a:p>
          <a:p>
            <a:pPr fontAlgn="base">
              <a:spcAft>
                <a:spcPts val="1920"/>
              </a:spcAft>
            </a:pP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91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 Thought - Maurice Bucaille (July 1920 - Feb. 1998) French Doctor and  Author of &quot;The Bible, The Quran and Science&quot; | Facebook">
            <a:extLst>
              <a:ext uri="{FF2B5EF4-FFF2-40B4-BE49-F238E27FC236}">
                <a16:creationId xmlns:a16="http://schemas.microsoft.com/office/drawing/2014/main" id="{E5F1A415-B5B8-7AF8-5DC9-EE40609D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364566"/>
            <a:ext cx="7849773" cy="4684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43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urning night sky with many bright stars Free Stock Video Footage Download  Clips nature">
            <a:extLst>
              <a:ext uri="{FF2B5EF4-FFF2-40B4-BE49-F238E27FC236}">
                <a16:creationId xmlns:a16="http://schemas.microsoft.com/office/drawing/2014/main" id="{01BBD318-6A3F-2476-C781-979FB962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5342"/>
            <a:ext cx="8778984" cy="40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590BA5-D64E-2598-6CC5-DE5620D2345C}"/>
              </a:ext>
            </a:extLst>
          </p:cNvPr>
          <p:cNvSpPr/>
          <p:nvPr/>
        </p:nvSpPr>
        <p:spPr>
          <a:xfrm>
            <a:off x="1837434" y="5457316"/>
            <a:ext cx="87703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are 200 billion trillion stars in the sky - more than the grains of sand in this earth – </a:t>
            </a:r>
          </a:p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estimated 10 billion trillion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trillion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(10,000,000,000,000,000,000,000,000) planets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9DB44-A0D0-E8DA-B2D6-E8AFB713B112}"/>
              </a:ext>
            </a:extLst>
          </p:cNvPr>
          <p:cNvSpPr/>
          <p:nvPr/>
        </p:nvSpPr>
        <p:spPr>
          <a:xfrm>
            <a:off x="3091823" y="262012"/>
            <a:ext cx="6261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There Extra terrestrial Life?</a:t>
            </a:r>
          </a:p>
        </p:txBody>
      </p:sp>
    </p:spTree>
    <p:extLst>
      <p:ext uri="{BB962C8B-B14F-4D97-AF65-F5344CB8AC3E}">
        <p14:creationId xmlns:p14="http://schemas.microsoft.com/office/powerpoint/2010/main" val="3303353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's That Really Bright 'Star' In The Night Sky?">
            <a:extLst>
              <a:ext uri="{FF2B5EF4-FFF2-40B4-BE49-F238E27FC236}">
                <a16:creationId xmlns:a16="http://schemas.microsoft.com/office/drawing/2014/main" id="{BF3BEFB5-511F-807C-C15F-3C5615C0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5" y="1663276"/>
            <a:ext cx="9017391" cy="36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AA7266-26DA-7A7E-BD27-1B98C64DAC2F}"/>
              </a:ext>
            </a:extLst>
          </p:cNvPr>
          <p:cNvSpPr/>
          <p:nvPr/>
        </p:nvSpPr>
        <p:spPr>
          <a:xfrm>
            <a:off x="3730089" y="730572"/>
            <a:ext cx="4366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We Alone?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B7ADB8-933F-02C8-863A-565690761F6D}"/>
              </a:ext>
            </a:extLst>
          </p:cNvPr>
          <p:cNvSpPr/>
          <p:nvPr/>
        </p:nvSpPr>
        <p:spPr>
          <a:xfrm>
            <a:off x="2063490" y="5342235"/>
            <a:ext cx="80650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estimated 100 quintillion planets – I00,000,000,000,000,000,000  -contain water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845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6D3754-67F4-CF7D-5AF6-17FC36846B08}"/>
              </a:ext>
            </a:extLst>
          </p:cNvPr>
          <p:cNvSpPr txBox="1"/>
          <p:nvPr/>
        </p:nvSpPr>
        <p:spPr>
          <a:xfrm>
            <a:off x="1195753" y="1217539"/>
            <a:ext cx="9467557" cy="44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PRAYER OF PROPHET JONAH</a:t>
            </a:r>
            <a:endParaRPr lang="en-GB" sz="2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solidFill>
                  <a:srgbClr val="0C0C0C"/>
                </a:solidFill>
                <a:effectLst/>
                <a:latin typeface="lateef"/>
                <a:ea typeface="Calibri" panose="020F0502020204030204" pitchFamily="34" charset="0"/>
                <a:cs typeface="Arial" panose="020B0604020202020204" pitchFamily="34" charset="0"/>
              </a:rPr>
              <a:t>لَا إِلَٰهَ إِلَّا أَنْتَ سُبْحَانَكَ إِنِّي كُنْتُ مِنَ الظَّالِمِينَ</a:t>
            </a:r>
            <a:r>
              <a:rPr lang="en-GB" sz="3600" dirty="0">
                <a:solidFill>
                  <a:srgbClr val="0C0C0C"/>
                </a:solidFill>
                <a:effectLst/>
                <a:latin typeface="lateef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laaa</a:t>
            </a:r>
            <a:r>
              <a:rPr lang="en-GB" sz="20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ilaaha</a:t>
            </a:r>
            <a:r>
              <a:rPr lang="en-GB" sz="20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illaaa</a:t>
            </a:r>
            <a:r>
              <a:rPr lang="en-GB" sz="20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Anta 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Subhaanaka</a:t>
            </a:r>
            <a:r>
              <a:rPr lang="en-GB" sz="20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innee</a:t>
            </a:r>
            <a:r>
              <a:rPr lang="en-GB" sz="20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kuntu</a:t>
            </a:r>
            <a:r>
              <a:rPr lang="en-GB" sz="20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minaz</a:t>
            </a:r>
            <a:r>
              <a:rPr lang="en-GB" sz="20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20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zaalimeen</a:t>
            </a:r>
            <a:br>
              <a:rPr lang="en-GB" sz="2000" b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endParaRPr lang="en-GB" sz="2000" b="1" dirty="0">
              <a:solidFill>
                <a:srgbClr val="0C0C0C"/>
              </a:solidFill>
              <a:effectLst/>
              <a:latin typeface="inherit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algn="ctr" fontAlgn="base">
              <a:lnSpc>
                <a:spcPts val="2040"/>
              </a:lnSpc>
            </a:pPr>
            <a:endParaRPr lang="en-GB" sz="2000" b="1" dirty="0">
              <a:solidFill>
                <a:srgbClr val="0C0C0C"/>
              </a:solidFill>
              <a:latin typeface="inherit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algn="ctr" fontAlgn="base">
              <a:lnSpc>
                <a:spcPts val="2040"/>
              </a:lnSpc>
            </a:pPr>
            <a:r>
              <a:rPr lang="en-GB" sz="2000" b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“There is no deity except You; exalted are You. Indeed, I have been of the wrongdoers.”</a:t>
            </a:r>
            <a:br>
              <a:rPr lang="en-GB" sz="2000" b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en-GB" sz="2000" b="1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Surah al-</a:t>
            </a:r>
            <a:r>
              <a:rPr lang="en-GB" sz="2000" b="1" u="sng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Anbiya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 v 88</a:t>
            </a:r>
            <a:endParaRPr lang="en-GB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13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7F9821-C524-4B82-6FFD-E473C5DC3BFE}"/>
              </a:ext>
            </a:extLst>
          </p:cNvPr>
          <p:cNvSpPr txBox="1"/>
          <p:nvPr/>
        </p:nvSpPr>
        <p:spPr>
          <a:xfrm>
            <a:off x="1533378" y="1816389"/>
            <a:ext cx="9453490" cy="385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sz="2000" dirty="0">
              <a:solidFill>
                <a:srgbClr val="000000"/>
              </a:solidFill>
              <a:effectLst/>
              <a:latin typeface="Merriweather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ts val="2400"/>
              </a:lnSpc>
              <a:spcAft>
                <a:spcPts val="1920"/>
              </a:spcAft>
            </a:pPr>
            <a:r>
              <a:rPr lang="ar-SA" sz="2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وَمِنْ آيَاتِهِ خَلْقُ السَّمَاوَاتِ وَالْأَرْضِ وَمَا بَثَّ فِيهِمَا مِن </a:t>
            </a:r>
            <a:r>
              <a:rPr lang="ar-SA" sz="2800" b="1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دَابَّةٍ </a:t>
            </a:r>
            <a:r>
              <a:rPr lang="ar-SA" sz="2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ۚ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“And among His Signs is the creation of the heavens and the earth, and of whatever </a:t>
            </a:r>
            <a:r>
              <a:rPr lang="en-GB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creatures (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dābbah</a:t>
            </a:r>
            <a:r>
              <a:rPr lang="en-GB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has spread forth in both. </a:t>
            </a: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GB" sz="18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Shuara</a:t>
            </a:r>
            <a:r>
              <a:rPr lang="en-GB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(42) verse 30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942B2-16F8-0183-DEEF-9FA0D95719BB}"/>
              </a:ext>
            </a:extLst>
          </p:cNvPr>
          <p:cNvSpPr/>
          <p:nvPr/>
        </p:nvSpPr>
        <p:spPr>
          <a:xfrm>
            <a:off x="3396832" y="716504"/>
            <a:ext cx="50044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effectLst/>
              </a:rPr>
              <a:t>Qur’an’s Answers (1)</a:t>
            </a:r>
          </a:p>
        </p:txBody>
      </p:sp>
    </p:spTree>
    <p:extLst>
      <p:ext uri="{BB962C8B-B14F-4D97-AF65-F5344CB8AC3E}">
        <p14:creationId xmlns:p14="http://schemas.microsoft.com/office/powerpoint/2010/main" val="1401262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DDFAD-FD36-E8C0-1791-08B07EA13785}"/>
              </a:ext>
            </a:extLst>
          </p:cNvPr>
          <p:cNvSpPr txBox="1"/>
          <p:nvPr/>
        </p:nvSpPr>
        <p:spPr>
          <a:xfrm>
            <a:off x="1241779" y="1128889"/>
            <a:ext cx="9505244" cy="430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US" sz="4400" b="1" cap="none" spc="0" dirty="0">
              <a:ln w="0"/>
              <a:effectLst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US" sz="4400" b="1" dirty="0">
              <a:ln w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r>
              <a:rPr lang="en-US" sz="4400" b="1" cap="none" spc="0" dirty="0">
                <a:ln w="0"/>
                <a:effectLst/>
              </a:rPr>
              <a:t>Qur’an’s Answers (2)</a:t>
            </a: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وَهُوَ عَلَىٰ </a:t>
            </a:r>
            <a:r>
              <a:rPr lang="ar-SA" sz="2000" b="1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جَمْعِهِمْ</a:t>
            </a:r>
            <a:r>
              <a:rPr lang="ar-SA" sz="2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إِذَا يَشَاءُ قَدِيرٌ</a:t>
            </a:r>
            <a:endParaRPr lang="en-GB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has the power to </a:t>
            </a:r>
            <a:r>
              <a:rPr lang="en-GB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gather them together (jam-‘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-him)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He will so please.”</a:t>
            </a: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endParaRPr lang="en-GB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400"/>
              </a:lnSpc>
              <a:spcAft>
                <a:spcPts val="10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GB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Shuara</a:t>
            </a:r>
            <a:r>
              <a:rPr lang="en-GB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(42) verse 30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03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9CBB-A4CE-C860-865D-3EF5F7C6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83DE-19E6-09FD-D9D6-E698B473E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r>
              <a:rPr lang="en-GB" sz="5400" b="1" dirty="0"/>
              <a:t>PROPHECIES &amp; SCIENTIFIC FACTS IN THE HOLY QUR’AN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40484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686F25-7ECF-C9C3-BD86-B720A46BC78F}"/>
              </a:ext>
            </a:extLst>
          </p:cNvPr>
          <p:cNvSpPr txBox="1"/>
          <p:nvPr/>
        </p:nvSpPr>
        <p:spPr>
          <a:xfrm>
            <a:off x="1519311" y="1886344"/>
            <a:ext cx="9312812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PRAYER OF PROPHET MOSES</a:t>
            </a:r>
            <a:endParaRPr lang="en-GB" sz="2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رَبِّ اِنِّیۡ لِمَاۤ اَنۡزَلۡتَ اِلَیَّ مِنۡ خَیۡرٍ فَقِیۡرٌ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‘My Lord, I am in need of whatever good You may send down to me.’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ts val="2040"/>
              </a:lnSpc>
            </a:pPr>
            <a:r>
              <a:rPr lang="en-GB" sz="2000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Surah al-</a:t>
            </a:r>
            <a:r>
              <a:rPr lang="en-GB" sz="2000" u="sng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Qassas</a:t>
            </a:r>
            <a:r>
              <a:rPr lang="en-GB" sz="2000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 v 25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3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1DC36-BDCA-3D79-DCD7-B64B497FCBB6}"/>
              </a:ext>
            </a:extLst>
          </p:cNvPr>
          <p:cNvSpPr txBox="1"/>
          <p:nvPr/>
        </p:nvSpPr>
        <p:spPr>
          <a:xfrm>
            <a:off x="1322363" y="1800551"/>
            <a:ext cx="9608233" cy="3333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040"/>
              </a:lnSpc>
              <a:spcAft>
                <a:spcPts val="1000"/>
              </a:spcAft>
            </a:pPr>
            <a:r>
              <a:rPr lang="ar-SA" sz="36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رَبَّنَا ظَلَمۡنَاۤ اَنۡفُسَنَا وَاِنۡ لَّمۡ تَغۡفِرۡ لَنَا وَتَرۡحَمۡنَا لَنَکُوۡنَنَّ مِنَ الۡخٰسِرِیۡنَ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Rabbanaa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zalamnaaa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anfusanaa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wa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-in lam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taghfir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lanaa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wa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tarhamnaa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lanakoonanna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minal</a:t>
            </a:r>
            <a: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GB" sz="1800" i="1" dirty="0" err="1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khaasireen</a:t>
            </a:r>
            <a:endParaRPr lang="en-GB" sz="1800" i="1" dirty="0">
              <a:solidFill>
                <a:srgbClr val="0C0C0C"/>
              </a:solidFill>
              <a:effectLst/>
              <a:latin typeface="inherit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br>
              <a:rPr lang="en-GB" sz="1800" i="1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en-GB" sz="2400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“Our Lord, we have wronged ourselves, and if You do not forgive us and have mercy upon us, we will surely be among the lost.”</a:t>
            </a:r>
            <a:br>
              <a:rPr lang="en-GB" sz="2400" dirty="0">
                <a:solidFill>
                  <a:srgbClr val="0C0C0C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lang="en-GB" sz="1800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Surah Al </a:t>
            </a:r>
            <a:r>
              <a:rPr lang="en-GB" sz="1800" u="sng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A’raf</a:t>
            </a:r>
            <a:r>
              <a:rPr lang="en-GB" sz="1800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  <a:hlinkClick r:id="rId2"/>
              </a:rPr>
              <a:t> v 24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3850F-7471-7C5B-8530-D3205FA99138}"/>
              </a:ext>
            </a:extLst>
          </p:cNvPr>
          <p:cNvSpPr txBox="1"/>
          <p:nvPr/>
        </p:nvSpPr>
        <p:spPr>
          <a:xfrm>
            <a:off x="3046828" y="1274732"/>
            <a:ext cx="6098344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PRAYER OF PROPHET </a:t>
            </a:r>
            <a:r>
              <a:rPr lang="en-GB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ADAM</a:t>
            </a:r>
            <a:endParaRPr lang="en-GB" sz="2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1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7EECD3-7E4B-7BD0-036B-2FC07B3D9FF8}"/>
              </a:ext>
            </a:extLst>
          </p:cNvPr>
          <p:cNvSpPr txBox="1"/>
          <p:nvPr/>
        </p:nvSpPr>
        <p:spPr>
          <a:xfrm>
            <a:off x="1814732" y="-810965"/>
            <a:ext cx="8961120" cy="7791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PROPHECY IN SURAH RUM</a:t>
            </a:r>
            <a:endParaRPr lang="en-GB" sz="2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غُلِبَتِ الرُّوۡمُ 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ۙ﴿</a:t>
            </a:r>
            <a:r>
              <a:rPr lang="fa-IR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۳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﴾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Romans have been defeated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فِیۡۤ اَدۡنَی الۡاَرۡضِ وَہُمۡ مِّنۡۢ بَعۡدِ غَلَبِہِمۡ سَیَغۡلِبُوۡنَ 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ۙ﴿</a:t>
            </a:r>
            <a:r>
              <a:rPr lang="fa-IR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۴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﴾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the land nearby, and they, after their defeat, will be victorious</a:t>
            </a:r>
            <a:r>
              <a:rPr lang="en-GB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ar-SA" sz="2800" dirty="0"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فِیۡ</a:t>
            </a:r>
            <a:r>
              <a:rPr lang="ar-SA" sz="2800" dirty="0">
                <a:solidFill>
                  <a:srgbClr val="FF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 بِضۡعِ </a:t>
            </a:r>
            <a:r>
              <a:rPr lang="ar-SA" sz="2800" b="1" dirty="0"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سِنِیۡنَ</a:t>
            </a:r>
            <a:r>
              <a:rPr lang="ar-SA" sz="2800" dirty="0">
                <a:solidFill>
                  <a:srgbClr val="FF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</a:t>
            </a:r>
            <a:r>
              <a:rPr lang="en-GB" sz="2400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few (3-9) </a:t>
            </a:r>
            <a:r>
              <a:rPr lang="en-GB" sz="2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en-GB" sz="2400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لِلّٰہِ الۡاَمۡرُ مِنۡ قَبۡلُ وَمِنۡۢ بَعۡدُ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Allah’s is the command before and after </a:t>
            </a:r>
            <a:r>
              <a:rPr lang="en-GB" sz="2400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GB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Helvetica" panose="020B0604020202020204" pitchFamily="34" charset="0"/>
              </a:rPr>
              <a:t>وَیَوۡمَئِذٍ یَّفۡرَحُ الۡمُؤۡمِنُوۡنَ 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ۙ﴿</a:t>
            </a:r>
            <a:r>
              <a:rPr lang="fa-IR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۵</a:t>
            </a:r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Calibri" panose="020F0502020204030204" pitchFamily="34" charset="0"/>
                <a:cs typeface="Arial" panose="020B0604020202020204" pitchFamily="34" charset="0"/>
              </a:rPr>
              <a:t>﴾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on that day the believers will rejoice,</a:t>
            </a:r>
            <a:endParaRPr lang="en-GB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0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7FE418-7919-798C-4DE1-B4CE6E3D1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15409"/>
            <a:ext cx="403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/>
          </a:p>
        </p:txBody>
      </p:sp>
      <p:pic>
        <p:nvPicPr>
          <p:cNvPr id="1025" name="Picture 1" descr="https://persianempires.com/images/Persian-Empire-Vs-Roman-Empire.png">
            <a:extLst>
              <a:ext uri="{FF2B5EF4-FFF2-40B4-BE49-F238E27FC236}">
                <a16:creationId xmlns:a16="http://schemas.microsoft.com/office/drawing/2014/main" id="{8CCC40B5-AF83-E93A-99EE-8A97DF94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4" y="1201056"/>
            <a:ext cx="10789920" cy="48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AA7FB40-0EB5-B293-1A97-45F246FB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3244334"/>
            <a:ext cx="403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C8B45-D726-894F-C542-7C65B49DC328}"/>
              </a:ext>
            </a:extLst>
          </p:cNvPr>
          <p:cNvSpPr/>
          <p:nvPr/>
        </p:nvSpPr>
        <p:spPr>
          <a:xfrm>
            <a:off x="1891935" y="415409"/>
            <a:ext cx="7620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ROMAN &amp; PERSIAN EMPIRES 615 C.E.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82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51A0FD-BDE3-3747-624F-49EF9C11D187}"/>
              </a:ext>
            </a:extLst>
          </p:cNvPr>
          <p:cNvSpPr txBox="1"/>
          <p:nvPr/>
        </p:nvSpPr>
        <p:spPr>
          <a:xfrm>
            <a:off x="1645921" y="2609875"/>
            <a:ext cx="90877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3600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اِذَا الۡعِشَارُ عُطِّلَتۡ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the ten month pregnant she-camels will be abandoned</a:t>
            </a:r>
          </a:p>
          <a:p>
            <a:pPr algn="ctr"/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 Al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Takwir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(81) verse 5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BCF41-EA11-4C71-C74D-A4403F96DCDC}"/>
              </a:ext>
            </a:extLst>
          </p:cNvPr>
          <p:cNvSpPr/>
          <p:nvPr/>
        </p:nvSpPr>
        <p:spPr>
          <a:xfrm>
            <a:off x="2440135" y="1963544"/>
            <a:ext cx="7311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 FORMS OF TRANSPORT ABANDONED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29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815E40-9186-36A7-2238-7A384F096825}"/>
              </a:ext>
            </a:extLst>
          </p:cNvPr>
          <p:cNvSpPr txBox="1"/>
          <p:nvPr/>
        </p:nvSpPr>
        <p:spPr>
          <a:xfrm>
            <a:off x="1237957" y="2471376"/>
            <a:ext cx="98051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ZOOS &amp; CONSERVATION AREAS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ar-SA" sz="2800" dirty="0">
                <a:solidFill>
                  <a:srgbClr val="000000"/>
                </a:solidFill>
                <a:effectLst/>
                <a:latin typeface="ManzoorNaskh"/>
                <a:ea typeface="Times New Roman" panose="02020603050405020304" pitchFamily="18" charset="0"/>
                <a:cs typeface="Helvetica" panose="020B0604020202020204" pitchFamily="34" charset="0"/>
              </a:rPr>
              <a:t>وَاِذَا الۡوُحُوۡشُ حُشِرَتۡ 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the wild animals will be gathered together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en-GB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 Al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Takwir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(81) verse 6</a:t>
            </a:r>
          </a:p>
          <a:p>
            <a:pPr algn="ctr"/>
            <a:endParaRPr lang="en-GB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4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1101</Words>
  <Application>Microsoft Office PowerPoint</Application>
  <PresentationFormat>Widescreen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inherit</vt:lpstr>
      <vt:lpstr>lateef</vt:lpstr>
      <vt:lpstr>ManzoorNaskh</vt:lpstr>
      <vt:lpstr>Merriweather</vt:lpstr>
      <vt:lpstr>Times New Roman</vt:lpstr>
      <vt:lpstr>Office Theme</vt:lpstr>
      <vt:lpstr>PROPHECIES &amp; SCIENTIFIC FACTS IN THE HOLY QUR’AN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Panama Canal (1903-14)</vt:lpstr>
      <vt:lpstr>PowerPoint Presentation</vt:lpstr>
      <vt:lpstr>Sophisticated Forms of Communication</vt:lpstr>
      <vt:lpstr>People Being Gathered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PROPHECIES &amp; SCIENTIFIC FACTS IN THE HOLY QUR’AN</dc:title>
  <dc:creator>Waleed Ahmad</dc:creator>
  <cp:lastModifiedBy>Waleed Ahmad</cp:lastModifiedBy>
  <cp:revision>18</cp:revision>
  <dcterms:created xsi:type="dcterms:W3CDTF">2023-04-08T13:20:27Z</dcterms:created>
  <dcterms:modified xsi:type="dcterms:W3CDTF">2023-05-05T23:33:50Z</dcterms:modified>
</cp:coreProperties>
</file>